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2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1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96" autoAdjust="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541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81A79-4BA1-6C4A-9FD8-B37458CB6BF6}" type="datetimeFigureOut">
              <a:rPr lang="nb-NO" smtClean="0"/>
              <a:t>27.03.2017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CCDCF-2968-6445-A127-EDC9FF1573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927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3060095" y="1284926"/>
            <a:ext cx="5175105" cy="11267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3200" b="1" dirty="0" smtClean="0">
                <a:solidFill>
                  <a:schemeClr val="accent6"/>
                </a:solidFill>
              </a:rPr>
              <a:t>Virksomhetsplanen i </a:t>
            </a:r>
            <a:br>
              <a:rPr lang="nb-NO" sz="3200" b="1" dirty="0" smtClean="0">
                <a:solidFill>
                  <a:schemeClr val="accent6"/>
                </a:solidFill>
              </a:rPr>
            </a:br>
            <a:r>
              <a:rPr lang="nb-NO" sz="3200" b="1" dirty="0" smtClean="0">
                <a:solidFill>
                  <a:schemeClr val="accent6"/>
                </a:solidFill>
              </a:rPr>
              <a:t>NHF Sørvest 2017-2019</a:t>
            </a:r>
            <a:endParaRPr lang="nb-NO" sz="3200" dirty="0">
              <a:solidFill>
                <a:schemeClr val="accent6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4185400" y="2608370"/>
            <a:ext cx="4049800" cy="2554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b-NO" sz="1400" dirty="0"/>
              <a:t>Virksomhetsplanen skal først og fremst være et arbeidsdokument for tillitsvalgte og ansatte i NHF Sørvest. Planen beskriver regionens viktigste arbeidsoppgaver og bygger på de styringssignalene </a:t>
            </a:r>
            <a:r>
              <a:rPr lang="nb-NO" sz="1400" dirty="0" smtClean="0"/>
              <a:t>som er </a:t>
            </a:r>
            <a:r>
              <a:rPr lang="nb-NO" sz="1400" dirty="0"/>
              <a:t>gitt gjennom </a:t>
            </a:r>
            <a:br>
              <a:rPr lang="nb-NO" sz="1400" dirty="0"/>
            </a:br>
            <a:r>
              <a:rPr lang="nb-NO" sz="1400" dirty="0"/>
              <a:t/>
            </a:r>
            <a:br>
              <a:rPr lang="nb-NO" sz="1400" dirty="0"/>
            </a:br>
            <a:r>
              <a:rPr lang="nb-NO" sz="1400" b="1" dirty="0" smtClean="0"/>
              <a:t>-	</a:t>
            </a:r>
            <a:r>
              <a:rPr lang="nb-NO" sz="1400" b="1" dirty="0" err="1" smtClean="0"/>
              <a:t>NHFs</a:t>
            </a:r>
            <a:r>
              <a:rPr lang="nb-NO" sz="1400" b="1" dirty="0" smtClean="0"/>
              <a:t> </a:t>
            </a:r>
            <a:r>
              <a:rPr lang="nb-NO" sz="1400" b="1" dirty="0"/>
              <a:t>prinsipprogram</a:t>
            </a:r>
            <a:br>
              <a:rPr lang="nb-NO" sz="1400" b="1" dirty="0"/>
            </a:br>
            <a:r>
              <a:rPr lang="nb-NO" sz="1400" b="1" dirty="0"/>
              <a:t/>
            </a:r>
            <a:br>
              <a:rPr lang="nb-NO" sz="1400" b="1" dirty="0"/>
            </a:br>
            <a:r>
              <a:rPr lang="nb-NO" sz="1400" b="1" dirty="0" smtClean="0"/>
              <a:t>-	</a:t>
            </a:r>
            <a:r>
              <a:rPr lang="nb-NO" sz="1400" b="1" dirty="0" err="1" smtClean="0"/>
              <a:t>NHFs</a:t>
            </a:r>
            <a:r>
              <a:rPr lang="nb-NO" sz="1400" b="1" dirty="0" smtClean="0"/>
              <a:t> </a:t>
            </a:r>
            <a:r>
              <a:rPr lang="nb-NO" sz="1400" b="1" dirty="0"/>
              <a:t>rammeplanen 2015- 2017</a:t>
            </a:r>
            <a:endParaRPr lang="nb-NO" sz="1400" dirty="0"/>
          </a:p>
          <a:p>
            <a:r>
              <a:rPr lang="nb-NO" sz="1000" dirty="0"/>
              <a:t> </a:t>
            </a:r>
          </a:p>
          <a:p>
            <a:endParaRPr lang="nb-NO" sz="1000" dirty="0"/>
          </a:p>
        </p:txBody>
      </p:sp>
      <p:pic>
        <p:nvPicPr>
          <p:cNvPr id="8" name="Bilde 7" descr="NHF_Sõrvest_s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2" y="6109882"/>
            <a:ext cx="2617203" cy="584928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19" y="1052362"/>
            <a:ext cx="2350876" cy="400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4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04968" y="164399"/>
            <a:ext cx="820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i="1" smtClean="0">
                <a:solidFill>
                  <a:schemeClr val="accent6"/>
                </a:solidFill>
                <a:latin typeface="Arial"/>
                <a:cs typeface="Arial"/>
              </a:rPr>
              <a:t>Hovedmål </a:t>
            </a:r>
            <a:r>
              <a:rPr lang="nb-NO" i="1">
                <a:solidFill>
                  <a:schemeClr val="accent6"/>
                </a:solidFill>
                <a:latin typeface="Arial"/>
                <a:cs typeface="Arial"/>
              </a:rPr>
              <a:t>9</a:t>
            </a:r>
            <a:r>
              <a:rPr lang="nb-NO" b="1" i="1" smtClean="0">
                <a:solidFill>
                  <a:srgbClr val="C00000"/>
                </a:solidFill>
                <a:latin typeface="Arial"/>
                <a:cs typeface="Arial"/>
              </a:rPr>
              <a:t>. </a:t>
            </a:r>
            <a:r>
              <a:rPr lang="nb-NO" b="1" dirty="0">
                <a:solidFill>
                  <a:srgbClr val="C00000"/>
                </a:solidFill>
                <a:latin typeface="Arial"/>
                <a:cs typeface="Arial"/>
              </a:rPr>
              <a:t>Tydelig og klar kommunikasjon internt og eksternt </a:t>
            </a:r>
          </a:p>
        </p:txBody>
      </p:sp>
      <p:sp>
        <p:nvSpPr>
          <p:cNvPr id="6" name="Rektangel 5"/>
          <p:cNvSpPr/>
          <p:nvPr/>
        </p:nvSpPr>
        <p:spPr>
          <a:xfrm>
            <a:off x="201768" y="1504211"/>
            <a:ext cx="34685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/>
              <a:t>Teknologiske løsninger gjør det enklere å kommunisere. For noen kan det være en utfordring å ta i bruk ny teknologi. </a:t>
            </a:r>
          </a:p>
          <a:p>
            <a:r>
              <a:rPr lang="nb-NO" sz="1200" dirty="0"/>
              <a:t> </a:t>
            </a:r>
          </a:p>
          <a:p>
            <a:r>
              <a:rPr lang="nb-NO" sz="1200" dirty="0"/>
              <a:t>Måten å kommunisere på varierer fra papir gjennom tradisjonell postgang, epost, elektroniske nyhetsbrev, Sørvesten, telefon, fysiske møter og sosiale medier. Ressursene er begrensede, både økonomiske og personellmessige.</a:t>
            </a:r>
          </a:p>
          <a:p>
            <a:r>
              <a:rPr lang="nb-NO" sz="1200" dirty="0"/>
              <a:t>Ordinær postgang er dyrt og resurskrevende. </a:t>
            </a:r>
          </a:p>
        </p:txBody>
      </p:sp>
      <p:sp>
        <p:nvSpPr>
          <p:cNvPr id="9" name="Rektangel 8"/>
          <p:cNvSpPr/>
          <p:nvPr/>
        </p:nvSpPr>
        <p:spPr>
          <a:xfrm>
            <a:off x="236872" y="1169838"/>
            <a:ext cx="23741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Bakgrunn for satsningen: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Rektangel 9"/>
          <p:cNvSpPr/>
          <p:nvPr/>
        </p:nvSpPr>
        <p:spPr>
          <a:xfrm>
            <a:off x="3632201" y="1504211"/>
            <a:ext cx="31877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Nyhetsbrev sendes i e-post til alle tillitsvalgte og ressurspersoner vi har adressene til.  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Innhente så mange epostadresser som mulig.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Dreie kommunikasjonen over på sosiale medier der det er hensiktsmessige.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Øke antall fysiske møter der det er hensiktsmessig. 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Videreføre Sørvesten som lim i organisasjonen. 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855484" y="1169838"/>
            <a:ext cx="1954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Tiltak:(Dette gjør vi)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969044" y="1504211"/>
            <a:ext cx="1959055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 smtClean="0"/>
              <a:t>Regionskontoret </a:t>
            </a:r>
            <a:r>
              <a:rPr lang="nb-NO" sz="1200" dirty="0"/>
              <a:t>og lokallagene.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Regionstyret.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 smtClean="0"/>
              <a:t>Redaksjonen </a:t>
            </a:r>
            <a:r>
              <a:rPr lang="nb-NO" sz="1200" dirty="0"/>
              <a:t>i </a:t>
            </a:r>
            <a:r>
              <a:rPr lang="nb-NO" sz="1200" dirty="0" smtClean="0"/>
              <a:t>Sørvesten</a:t>
            </a:r>
            <a:endParaRPr lang="nb-NO" sz="1200" dirty="0"/>
          </a:p>
        </p:txBody>
      </p:sp>
      <p:sp>
        <p:nvSpPr>
          <p:cNvPr id="13" name="Rektangel 12"/>
          <p:cNvSpPr/>
          <p:nvPr/>
        </p:nvSpPr>
        <p:spPr>
          <a:xfrm>
            <a:off x="6969045" y="1169838"/>
            <a:ext cx="909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Ansvar</a:t>
            </a:r>
            <a:r>
              <a:rPr lang="nb-NO" sz="1400" b="1" dirty="0"/>
              <a:t>: </a:t>
            </a:r>
          </a:p>
        </p:txBody>
      </p:sp>
      <p:sp>
        <p:nvSpPr>
          <p:cNvPr id="14" name="Rektangel 13"/>
          <p:cNvSpPr/>
          <p:nvPr/>
        </p:nvSpPr>
        <p:spPr>
          <a:xfrm>
            <a:off x="6920665" y="3604458"/>
            <a:ext cx="19590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Samarbeidsaktører: 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6921461" y="3814939"/>
            <a:ext cx="19134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 smtClean="0"/>
              <a:t>Kommunikasjon-sansvarlig </a:t>
            </a:r>
            <a:r>
              <a:rPr lang="nb-NO" sz="1200" dirty="0"/>
              <a:t>i </a:t>
            </a:r>
            <a:r>
              <a:rPr lang="nb-NO" sz="1200" dirty="0" smtClean="0"/>
              <a:t>sentral-administrasjonen</a:t>
            </a:r>
            <a:r>
              <a:rPr lang="nb-NO" sz="120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Lokallagene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Sosiale medier 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Lokallagene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Trykkeri, setter, MDN Norge.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285252" y="552712"/>
            <a:ext cx="820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  <a:latin typeface="Arial"/>
                <a:cs typeface="Arial"/>
              </a:rPr>
              <a:t>Bidra til en mest mulig sømløs kommunikasjon og dialog på kryss og tvers i organisasjonen</a:t>
            </a:r>
          </a:p>
        </p:txBody>
      </p:sp>
      <p:pic>
        <p:nvPicPr>
          <p:cNvPr id="16" name="Bilde 15" descr="NHF_Sõrvest_s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2" y="6109882"/>
            <a:ext cx="2617203" cy="5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9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04968" y="171265"/>
            <a:ext cx="820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b="1" i="1" dirty="0" smtClean="0">
                <a:solidFill>
                  <a:schemeClr val="accent6"/>
                </a:solidFill>
              </a:rPr>
              <a:t>Hovedmål 1. </a:t>
            </a:r>
            <a:r>
              <a:rPr lang="nb-NO" b="1" dirty="0" smtClean="0">
                <a:solidFill>
                  <a:schemeClr val="accent6"/>
                </a:solidFill>
              </a:rPr>
              <a:t>Likestilling</a:t>
            </a:r>
            <a:endParaRPr lang="nb-NO" b="1" dirty="0">
              <a:solidFill>
                <a:schemeClr val="accent6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163667" y="451697"/>
            <a:ext cx="85963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chemeClr val="accent6"/>
              </a:buClr>
              <a:buFont typeface="+mj-lt"/>
              <a:buAutoNum type="arabicParenR"/>
            </a:pPr>
            <a:r>
              <a:rPr lang="nb-NO" sz="1400" b="1" dirty="0"/>
              <a:t>Jobbe for at mennesker med funksjonsnedsettelser skal ha samme mulighet til å delta som andre på </a:t>
            </a:r>
            <a:r>
              <a:rPr lang="nb-NO" sz="1400" b="1" dirty="0" smtClean="0"/>
              <a:t>alle samfunnsområder</a:t>
            </a:r>
            <a:r>
              <a:rPr lang="nb-NO" sz="1400" b="1" dirty="0"/>
              <a:t>.</a:t>
            </a:r>
          </a:p>
          <a:p>
            <a:pPr marL="342900" lvl="0" indent="-342900">
              <a:buClr>
                <a:schemeClr val="accent6"/>
              </a:buClr>
              <a:buFont typeface="+mj-lt"/>
              <a:buAutoNum type="arabicParenR"/>
            </a:pPr>
            <a:r>
              <a:rPr lang="nb-NO" sz="1400" b="1" dirty="0"/>
              <a:t>Redusere antall segregerte skoler/enheter og øke inkludering i den ordinære skolen.</a:t>
            </a:r>
          </a:p>
          <a:p>
            <a:pPr marL="342900" indent="-342900">
              <a:buClr>
                <a:schemeClr val="accent6"/>
              </a:buClr>
              <a:buFont typeface="+mj-lt"/>
              <a:buAutoNum type="arabicParenR"/>
            </a:pPr>
            <a:r>
              <a:rPr lang="nb-NO" sz="1400" b="1" dirty="0"/>
              <a:t>Gjennomføre Funkisdagen i Bergen eller </a:t>
            </a:r>
            <a:r>
              <a:rPr lang="nb-NO" sz="1400" b="1" dirty="0" smtClean="0"/>
              <a:t>Stavanger. </a:t>
            </a:r>
            <a:endParaRPr lang="nb-NO" sz="1400" b="1" dirty="0"/>
          </a:p>
        </p:txBody>
      </p:sp>
      <p:sp>
        <p:nvSpPr>
          <p:cNvPr id="6" name="Rektangel 5"/>
          <p:cNvSpPr/>
          <p:nvPr/>
        </p:nvSpPr>
        <p:spPr>
          <a:xfrm>
            <a:off x="163668" y="1587061"/>
            <a:ext cx="3735232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 smtClean="0">
                <a:latin typeface="Arial"/>
                <a:cs typeface="Arial"/>
              </a:rPr>
              <a:t>Diskrimineringen på ulike samfunnsnivå skjer på grunn av manglende kunnskap, og ikke nødvendigvis av ond vilje. Konkurrerende hensyn, uvitenhet og økonomi er ofte et hinder.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 smtClean="0">
                <a:latin typeface="Arial"/>
                <a:cs typeface="Arial"/>
              </a:rPr>
              <a:t>Mange kommuner og fylkeskommuner henviser barn og unge til egne skoler/enheter der det pedagogiske utbyttet av undervisningen ikke er godt dokumentert.  Segregeringen er et signal til barna om at det ikke er plass til alle i den ordinære skolen.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 smtClean="0">
                <a:latin typeface="Arial"/>
                <a:cs typeface="Arial"/>
              </a:rPr>
              <a:t>Funkisdagen er et virkemiddel i det interessepolitiske arbeidet. Funkisdagen er en markering for å vise at personer med nedsatt funksjonsevne er fullverdige borgere, og har en rettmessig plass i samfunnet og i bybildet. Målsettingen er å styrke bevisstheten og skape større åpenhet og toleranse i møtene mellom mennesker. Funkisdagen skaper engasjement, internt og eksternt. Internt virker den organisasjonsutviklende og får forskjellige organisasjonsledd, tillitsvalgte og medlemmer til å bli bedre kjent med hverandre. Eksternt hjelper den oss til å bedre omdømme, øke troverdigheten som bidragsytere til et mer inkluderende samfunn, og knytte kontakter vi ellers ikke ville fått. </a:t>
            </a:r>
            <a:endParaRPr lang="nb-NO" sz="1200" dirty="0">
              <a:latin typeface="Arial"/>
              <a:cs typeface="Arial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509610" y="1366988"/>
            <a:ext cx="23741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Bakgrunn for satsningen: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Rektangel 9"/>
          <p:cNvSpPr/>
          <p:nvPr/>
        </p:nvSpPr>
        <p:spPr>
          <a:xfrm>
            <a:off x="3886200" y="1587061"/>
            <a:ext cx="289037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>
                <a:latin typeface="Arial"/>
                <a:cs typeface="Arial"/>
              </a:rPr>
              <a:t>Synliggjøre diskrimineringen på en konstruktiv måte gjennom møter, media og skriftlig kommunikasjon. </a:t>
            </a:r>
            <a:r>
              <a:rPr lang="nb-NO" sz="1200" dirty="0" smtClean="0">
                <a:latin typeface="Arial"/>
                <a:cs typeface="Arial"/>
              </a:rPr>
              <a:t>(Harald har vært i avisen om det kommunale rådet i Os og Fusaposten og midtsiden.no).  Bevisstgjøre </a:t>
            </a:r>
            <a:r>
              <a:rPr lang="nb-NO" sz="1200" dirty="0">
                <a:latin typeface="Arial"/>
                <a:cs typeface="Arial"/>
              </a:rPr>
              <a:t>og illustrere hvordan diskriminering kan oppleves for den enkelte</a:t>
            </a:r>
            <a:r>
              <a:rPr lang="nb-NO" sz="1200" dirty="0" smtClean="0">
                <a:latin typeface="Arial"/>
                <a:cs typeface="Arial"/>
              </a:rPr>
              <a:t>. (50.000,-) Til å lage en oversikt over BPA i regionen, idrettsdagen på Nærbø. </a:t>
            </a:r>
            <a:endParaRPr lang="nb-NO" sz="1200" dirty="0">
              <a:latin typeface="Arial"/>
              <a:cs typeface="Arial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>
                <a:latin typeface="Arial"/>
                <a:cs typeface="Arial"/>
              </a:rPr>
              <a:t>Gjennomgå partienes programmer på området. Ta initiativ og delta i møter med politikere og andre beslutningstakere på kommune og fylkesnivå. Samarbeide med NFU, gjennom SAFO Sørvest paraplyen. 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>
                <a:latin typeface="Arial"/>
                <a:cs typeface="Arial"/>
              </a:rPr>
              <a:t>Mål og virkemiddel sammenfaller. </a:t>
            </a:r>
            <a:r>
              <a:rPr lang="nb-NO" sz="1200" dirty="0" smtClean="0">
                <a:latin typeface="Arial"/>
                <a:cs typeface="Arial"/>
              </a:rPr>
              <a:t>(40.000,- til NHF Bokn) </a:t>
            </a:r>
            <a:endParaRPr lang="nb-NO" sz="1200" dirty="0">
              <a:latin typeface="Arial"/>
              <a:cs typeface="Arial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4096181" y="1366988"/>
            <a:ext cx="1954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Tiltak:(Dette gjør vi)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784379" y="1587061"/>
            <a:ext cx="2098755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tabLst>
                <a:tab pos="177800" algn="l"/>
              </a:tabLst>
            </a:pPr>
            <a:r>
              <a:rPr lang="nb-NO" sz="1200" b="1" dirty="0" smtClean="0">
                <a:latin typeface="Arial"/>
                <a:cs typeface="Arial"/>
              </a:rPr>
              <a:t>1.-2.</a:t>
            </a:r>
            <a:r>
              <a:rPr lang="nb-NO" sz="1200" dirty="0" smtClean="0">
                <a:latin typeface="Arial"/>
                <a:cs typeface="Arial"/>
              </a:rPr>
              <a:t>Likestillingsutvalget med </a:t>
            </a:r>
            <a:r>
              <a:rPr lang="nb-NO" sz="1200" dirty="0" err="1" smtClean="0">
                <a:latin typeface="Arial"/>
                <a:cs typeface="Arial"/>
              </a:rPr>
              <a:t>regionkontoret</a:t>
            </a:r>
            <a:r>
              <a:rPr lang="nb-NO" sz="1200" dirty="0" smtClean="0">
                <a:latin typeface="Arial"/>
                <a:cs typeface="Arial"/>
              </a:rPr>
              <a:t> som sekretariat</a:t>
            </a:r>
            <a:r>
              <a:rPr lang="nb-NO" sz="1200" dirty="0">
                <a:latin typeface="Arial"/>
                <a:cs typeface="Arial"/>
              </a:rPr>
              <a:t>. Utvalget </a:t>
            </a:r>
            <a:r>
              <a:rPr lang="nb-NO" sz="1200" dirty="0" smtClean="0">
                <a:latin typeface="Arial"/>
                <a:cs typeface="Arial"/>
              </a:rPr>
              <a:t>knytter </a:t>
            </a:r>
            <a:r>
              <a:rPr lang="nb-NO" sz="1200" dirty="0">
                <a:latin typeface="Arial"/>
                <a:cs typeface="Arial"/>
              </a:rPr>
              <a:t>til seg ressurspersoner i </a:t>
            </a:r>
            <a:r>
              <a:rPr lang="nb-NO" sz="1200" dirty="0" smtClean="0">
                <a:latin typeface="Arial"/>
                <a:cs typeface="Arial"/>
              </a:rPr>
              <a:t>regionen </a:t>
            </a:r>
            <a:r>
              <a:rPr lang="nb-NO" sz="1200" dirty="0">
                <a:latin typeface="Arial"/>
                <a:cs typeface="Arial"/>
              </a:rPr>
              <a:t>etter behov og </a:t>
            </a:r>
            <a:r>
              <a:rPr lang="nb-NO" sz="1200" dirty="0" smtClean="0">
                <a:latin typeface="Arial"/>
                <a:cs typeface="Arial"/>
              </a:rPr>
              <a:t>rapporterer </a:t>
            </a:r>
            <a:r>
              <a:rPr lang="nb-NO" sz="1200" dirty="0">
                <a:latin typeface="Arial"/>
                <a:cs typeface="Arial"/>
              </a:rPr>
              <a:t>til regionstyret</a:t>
            </a:r>
            <a:r>
              <a:rPr lang="nb-NO" sz="1200" dirty="0" smtClean="0">
                <a:latin typeface="Arial"/>
                <a:cs typeface="Arial"/>
              </a:rPr>
              <a:t>.</a:t>
            </a:r>
            <a:endParaRPr lang="nb-NO" sz="1200" dirty="0">
              <a:latin typeface="Arial"/>
              <a:cs typeface="Arial"/>
            </a:endParaRPr>
          </a:p>
          <a:p>
            <a:pPr lvl="0">
              <a:tabLst>
                <a:tab pos="177800" algn="l"/>
              </a:tabLst>
            </a:pPr>
            <a:r>
              <a:rPr lang="nb-NO" sz="1200" b="1" dirty="0" smtClean="0">
                <a:latin typeface="Arial"/>
                <a:cs typeface="Arial"/>
              </a:rPr>
              <a:t>3. </a:t>
            </a:r>
            <a:r>
              <a:rPr lang="nb-NO" sz="1200" dirty="0" smtClean="0">
                <a:latin typeface="Arial"/>
                <a:cs typeface="Arial"/>
              </a:rPr>
              <a:t>NHF Bokn, </a:t>
            </a:r>
            <a:r>
              <a:rPr lang="nb-NO" sz="1200" dirty="0">
                <a:latin typeface="Arial"/>
                <a:cs typeface="Arial"/>
              </a:rPr>
              <a:t>s</a:t>
            </a:r>
            <a:r>
              <a:rPr lang="nb-NO" sz="1200" dirty="0" smtClean="0">
                <a:latin typeface="Arial"/>
                <a:cs typeface="Arial"/>
              </a:rPr>
              <a:t>tyreleder og prosjektleder styremedlemmer. Samarbeid med NHF Sørvest, </a:t>
            </a:r>
            <a:r>
              <a:rPr lang="nb-NO" sz="1200" dirty="0">
                <a:latin typeface="Arial"/>
                <a:cs typeface="Arial"/>
              </a:rPr>
              <a:t>NHFU </a:t>
            </a:r>
            <a:r>
              <a:rPr lang="nb-NO" sz="1200" dirty="0" smtClean="0">
                <a:latin typeface="Arial"/>
                <a:cs typeface="Arial"/>
              </a:rPr>
              <a:t>Sørvest Regionskontoret. </a:t>
            </a:r>
            <a:endParaRPr lang="nb-NO" sz="1200" dirty="0">
              <a:latin typeface="Arial"/>
              <a:cs typeface="Arial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6803945" y="1366988"/>
            <a:ext cx="909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Ansvar</a:t>
            </a:r>
            <a:r>
              <a:rPr lang="nb-NO" sz="1400" b="1" dirty="0"/>
              <a:t>: </a:t>
            </a:r>
          </a:p>
        </p:txBody>
      </p:sp>
      <p:sp>
        <p:nvSpPr>
          <p:cNvPr id="15" name="Rektangel 14"/>
          <p:cNvSpPr/>
          <p:nvPr/>
        </p:nvSpPr>
        <p:spPr>
          <a:xfrm>
            <a:off x="6797079" y="4398404"/>
            <a:ext cx="19590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Samarbeidsaktører: </a:t>
            </a:r>
          </a:p>
        </p:txBody>
      </p:sp>
      <p:sp>
        <p:nvSpPr>
          <p:cNvPr id="16" name="Rektangel 15"/>
          <p:cNvSpPr/>
          <p:nvPr/>
        </p:nvSpPr>
        <p:spPr>
          <a:xfrm>
            <a:off x="6817753" y="4621282"/>
            <a:ext cx="20440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200" dirty="0">
                <a:latin typeface="Arial"/>
                <a:cs typeface="Arial"/>
              </a:rPr>
              <a:t>Lokallag i NHF Sørvest, NHFU Sørvest, NHF Sentralt, Idrettskrets, kommunen, fylkeskommuner, sponsorer og andre aktuelle aktører</a:t>
            </a:r>
            <a:r>
              <a:rPr lang="nb-NO" sz="1200" dirty="0" smtClean="0">
                <a:latin typeface="Arial"/>
                <a:cs typeface="Arial"/>
              </a:rPr>
              <a:t>.</a:t>
            </a:r>
            <a:endParaRPr lang="nb-NO" sz="1200" dirty="0">
              <a:latin typeface="Arial"/>
              <a:cs typeface="Arial"/>
            </a:endParaRPr>
          </a:p>
        </p:txBody>
      </p:sp>
      <p:pic>
        <p:nvPicPr>
          <p:cNvPr id="19" name="Bilde 18" descr="NHF_Sõrvest_s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2" y="6109882"/>
            <a:ext cx="2617203" cy="5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04968" y="164399"/>
            <a:ext cx="820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b="1" i="1" dirty="0" smtClean="0">
                <a:solidFill>
                  <a:schemeClr val="accent6"/>
                </a:solidFill>
              </a:rPr>
              <a:t>Hovedmål 2. </a:t>
            </a:r>
            <a:r>
              <a:rPr lang="nb-NO" b="1" dirty="0">
                <a:solidFill>
                  <a:schemeClr val="accent6"/>
                </a:solidFill>
              </a:rPr>
              <a:t>Universell Utforming- fysisk tilgjengelighet</a:t>
            </a:r>
            <a:r>
              <a:rPr lang="nb-NO" dirty="0">
                <a:solidFill>
                  <a:schemeClr val="accent6"/>
                </a:solidFill>
              </a:rPr>
              <a:t> </a:t>
            </a:r>
            <a:endParaRPr lang="nb-NO" b="1" dirty="0">
              <a:solidFill>
                <a:schemeClr val="accent6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274972" y="604428"/>
            <a:ext cx="8237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Øke andelen tilgjengelige og universelt utformede bygg og anlegg rettet mot offentligheten i Rogaland og Hordaland. </a:t>
            </a:r>
          </a:p>
        </p:txBody>
      </p:sp>
      <p:sp>
        <p:nvSpPr>
          <p:cNvPr id="6" name="Rektangel 5"/>
          <p:cNvSpPr/>
          <p:nvPr/>
        </p:nvSpPr>
        <p:spPr>
          <a:xfrm>
            <a:off x="201768" y="1625161"/>
            <a:ext cx="3468532" cy="3600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/>
              <a:t>Manglende fysisk tilgjengelighet er indirekte og strukturell diskriminering av bestemte grupper i samfunnet. </a:t>
            </a:r>
          </a:p>
          <a:p>
            <a:r>
              <a:rPr lang="nb-NO" sz="1200" dirty="0"/>
              <a:t> </a:t>
            </a:r>
          </a:p>
          <a:p>
            <a:r>
              <a:rPr lang="nb-NO" sz="1200" dirty="0"/>
              <a:t>Det er tverrpolitisk enighet nasjonalt, fylkesvis og kommunalt, om å bekjempe all form for diskriminering. På tross av lover og byggeforskrifter blir det stadig bygget nye bygg med mangler. Tilgjengeligheten i eksisterende bygningsmasse er særlig utfordrende. </a:t>
            </a:r>
          </a:p>
          <a:p>
            <a:r>
              <a:rPr lang="nb-NO" sz="1200" dirty="0"/>
              <a:t> </a:t>
            </a:r>
          </a:p>
          <a:p>
            <a:r>
              <a:rPr lang="nb-NO" sz="1200" dirty="0"/>
              <a:t>Offentlige transportmidler og trafikknutepunkter har fremdeles en lang vei å gå før de er universelt utformet.</a:t>
            </a:r>
          </a:p>
          <a:p>
            <a:r>
              <a:rPr lang="nb-NO" sz="1200" dirty="0"/>
              <a:t>Standarder for hva som skal gjelde som universelt utformet er under press. Skolene i landet har store mangler når det gjelder å gi elevene en likeverdig skolehverdag. </a:t>
            </a:r>
            <a:endParaRPr lang="nb-NO" sz="1200" dirty="0">
              <a:latin typeface="Arial"/>
              <a:cs typeface="Arial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236872" y="1303488"/>
            <a:ext cx="23741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Bakgrunn for satsningen: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Rektangel 9"/>
          <p:cNvSpPr/>
          <p:nvPr/>
        </p:nvSpPr>
        <p:spPr>
          <a:xfrm>
            <a:off x="3632201" y="1625161"/>
            <a:ext cx="3187700" cy="4339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PULS nettverket består av nærmere 20 tillitsvalgte og medlemmer i lokallagene, og gjør en viktig jobb i sine respektive kommuner.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Sende ut nyhetsbrev om universell utforming til lokallagene og PULS- nettverket. 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Arrangere samlinger for PULS-nettverket og sørge for opplæring.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Bistå nettverket med råd og som diskusjonspartner.  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Dokumentere tilgjengelighet i sentrale bygg rettet mot offentligheten ved hjelp av skjema og bilder. 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Orientere virksomhetseierne om resultatene og foreslå løsninger. 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Koordinere informasjonsflyten mellom PULS-nettverket og lokallagene.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Følge opp resultatene fra skolekartleggingen med presentasjoner i kommunale råd. 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Jobbe aktivt mot de kommunale råd slik at de får kunnskapen de trenger.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867581" y="1290788"/>
            <a:ext cx="1954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Tiltak:(Dette gjør vi)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969044" y="1625161"/>
            <a:ext cx="1959055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tabLst>
                <a:tab pos="177800" algn="l"/>
              </a:tabLst>
            </a:pPr>
            <a:r>
              <a:rPr lang="nb-NO" sz="1200" dirty="0"/>
              <a:t>UU-utvalget </a:t>
            </a:r>
            <a:r>
              <a:rPr lang="nb-NO" sz="1200" dirty="0" smtClean="0"/>
              <a:t>med </a:t>
            </a:r>
            <a:r>
              <a:rPr lang="nb-NO" sz="1200" dirty="0" err="1" smtClean="0"/>
              <a:t>regionkontoret</a:t>
            </a:r>
            <a:r>
              <a:rPr lang="nb-NO" sz="1200" dirty="0" smtClean="0"/>
              <a:t> </a:t>
            </a:r>
            <a:r>
              <a:rPr lang="nb-NO" sz="1200" dirty="0"/>
              <a:t>som sekretariat. Utvalget har fullmakt til å knytte til seg </a:t>
            </a:r>
            <a:r>
              <a:rPr lang="nb-NO" sz="1200" dirty="0" smtClean="0"/>
              <a:t>ressursperser </a:t>
            </a:r>
            <a:r>
              <a:rPr lang="nb-NO" sz="1200" dirty="0"/>
              <a:t>etter behov og </a:t>
            </a:r>
            <a:r>
              <a:rPr lang="nb-NO" sz="1200" dirty="0" err="1"/>
              <a:t>onrapporterer</a:t>
            </a:r>
            <a:r>
              <a:rPr lang="nb-NO" sz="1200" dirty="0"/>
              <a:t> til regionstyret. </a:t>
            </a:r>
          </a:p>
        </p:txBody>
      </p:sp>
      <p:sp>
        <p:nvSpPr>
          <p:cNvPr id="13" name="Rektangel 12"/>
          <p:cNvSpPr/>
          <p:nvPr/>
        </p:nvSpPr>
        <p:spPr>
          <a:xfrm>
            <a:off x="6969045" y="1290788"/>
            <a:ext cx="909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Ansvar</a:t>
            </a:r>
            <a:r>
              <a:rPr lang="nb-NO" sz="1400" b="1" dirty="0"/>
              <a:t>: </a:t>
            </a:r>
          </a:p>
        </p:txBody>
      </p:sp>
      <p:sp>
        <p:nvSpPr>
          <p:cNvPr id="14" name="Rektangel 13"/>
          <p:cNvSpPr/>
          <p:nvPr/>
        </p:nvSpPr>
        <p:spPr>
          <a:xfrm>
            <a:off x="6994444" y="3792688"/>
            <a:ext cx="19590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Samarbeidsaktører: 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6969044" y="4099467"/>
            <a:ext cx="19134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Arial"/>
                <a:cs typeface="Arial"/>
              </a:rPr>
              <a:t>Internt: </a:t>
            </a:r>
            <a:r>
              <a:rPr lang="nb-NO" sz="1200" dirty="0">
                <a:latin typeface="Arial"/>
                <a:cs typeface="Arial"/>
              </a:rPr>
              <a:t>lokallagene. </a:t>
            </a:r>
            <a:r>
              <a:rPr lang="nb-NO" sz="1200" dirty="0" smtClean="0">
                <a:latin typeface="Arial"/>
                <a:cs typeface="Arial"/>
              </a:rPr>
              <a:t/>
            </a:r>
            <a:br>
              <a:rPr lang="nb-NO" sz="1200" dirty="0" smtClean="0">
                <a:latin typeface="Arial"/>
                <a:cs typeface="Arial"/>
              </a:rPr>
            </a:br>
            <a:endParaRPr lang="nb-NO" sz="1200" dirty="0" smtClean="0">
              <a:latin typeface="Arial"/>
              <a:cs typeface="Arial"/>
            </a:endParaRPr>
          </a:p>
          <a:p>
            <a:r>
              <a:rPr lang="nb-NO" sz="1200" b="1" dirty="0" smtClean="0">
                <a:latin typeface="Arial"/>
                <a:cs typeface="Arial"/>
              </a:rPr>
              <a:t>Eksternt</a:t>
            </a:r>
            <a:r>
              <a:rPr lang="nb-NO" sz="1200" b="1" dirty="0">
                <a:latin typeface="Arial"/>
                <a:cs typeface="Arial"/>
              </a:rPr>
              <a:t>: </a:t>
            </a:r>
            <a:r>
              <a:rPr lang="nb-NO" sz="1200" dirty="0">
                <a:latin typeface="Arial"/>
                <a:cs typeface="Arial"/>
              </a:rPr>
              <a:t>A</a:t>
            </a:r>
            <a:r>
              <a:rPr lang="nb-NO" sz="1200" dirty="0" smtClean="0">
                <a:latin typeface="Arial"/>
                <a:cs typeface="Arial"/>
              </a:rPr>
              <a:t>rkitektforeningen</a:t>
            </a:r>
            <a:r>
              <a:rPr lang="nb-NO" sz="1200" dirty="0">
                <a:latin typeface="Arial"/>
                <a:cs typeface="Arial"/>
              </a:rPr>
              <a:t>, næringsforeninger, politikere, kommunale og fylkeskommunale råd for funksjonshemmede.</a:t>
            </a:r>
          </a:p>
          <a:p>
            <a:endParaRPr lang="nb-NO" dirty="0"/>
          </a:p>
        </p:txBody>
      </p:sp>
      <p:pic>
        <p:nvPicPr>
          <p:cNvPr id="5" name="Bilde 4" descr="NHF_Sõrvest_s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2" y="6109882"/>
            <a:ext cx="2617203" cy="5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7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04968" y="164399"/>
            <a:ext cx="820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i="1" dirty="0" smtClean="0">
                <a:solidFill>
                  <a:schemeClr val="accent6"/>
                </a:solidFill>
                <a:latin typeface="Arial"/>
                <a:cs typeface="Arial"/>
              </a:rPr>
              <a:t>Hovedmål 3.</a:t>
            </a:r>
            <a:r>
              <a:rPr lang="nb-NO" dirty="0" smtClean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lang="nb-NO" b="1" dirty="0">
                <a:solidFill>
                  <a:srgbClr val="C00000"/>
                </a:solidFill>
                <a:latin typeface="Arial"/>
                <a:cs typeface="Arial"/>
              </a:rPr>
              <a:t>Styring av eget liv- praktisk og personlig bistand</a:t>
            </a:r>
            <a:r>
              <a:rPr lang="nb-NO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endParaRPr lang="nb-NO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01768" y="1625161"/>
            <a:ext cx="346853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>
                <a:latin typeface="Arial"/>
                <a:cs typeface="Arial"/>
              </a:rPr>
              <a:t>BPA er under press. Flere kommuner er i ferd med å uthule kvaliteten i BPA ved at brukerstyringen og fleksibiliteten i ordningen begrenses.  Etter Fusadommen har kommunene ikke mulighet for å bruke økonomi som argument for å begrense omfang og kvalitet i tjenestetilbudet.  Begrepet «faglig forsvarlig» blir brukt og misbrukt for å skjule at økonomi regulerer omfang og kvalitet i tjenestetilbudet. </a:t>
            </a:r>
          </a:p>
        </p:txBody>
      </p:sp>
      <p:sp>
        <p:nvSpPr>
          <p:cNvPr id="9" name="Rektangel 8"/>
          <p:cNvSpPr/>
          <p:nvPr/>
        </p:nvSpPr>
        <p:spPr>
          <a:xfrm>
            <a:off x="236872" y="1303488"/>
            <a:ext cx="23741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Bakgrunn for satsningen: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Rektangel 9"/>
          <p:cNvSpPr/>
          <p:nvPr/>
        </p:nvSpPr>
        <p:spPr>
          <a:xfrm>
            <a:off x="3632201" y="1625161"/>
            <a:ext cx="31877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Gjennomføre prosjektet «Faglig forsvarlig, fleip eller fakta?»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Delta på jevnlige møter med </a:t>
            </a:r>
            <a:r>
              <a:rPr lang="nb-NO" sz="1200" dirty="0" err="1"/>
              <a:t>Byombudet</a:t>
            </a:r>
            <a:r>
              <a:rPr lang="nb-NO" sz="1200" dirty="0"/>
              <a:t> i Bergen. 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/>
              <a:t>Samarbeide med Pasient og brukerombudene i de to fylkene, for å melde inn saker fra medlemmer og gjøre lovgivere og pliktsubjekter klar over praksis og konsekvenser for tjenestebrukere. 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867581" y="1290788"/>
            <a:ext cx="1954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Tiltak:(Dette gjør vi)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969044" y="1625161"/>
            <a:ext cx="1959055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nb-NO" sz="1200" dirty="0" smtClean="0"/>
              <a:t>BPA </a:t>
            </a:r>
            <a:r>
              <a:rPr lang="nb-NO" sz="1200" dirty="0"/>
              <a:t>utvalget </a:t>
            </a:r>
            <a:r>
              <a:rPr lang="nb-NO" sz="1200" dirty="0" smtClean="0"/>
              <a:t>med </a:t>
            </a:r>
            <a:r>
              <a:rPr lang="nb-NO" sz="1200" dirty="0" err="1" smtClean="0"/>
              <a:t>regionkontoret</a:t>
            </a:r>
            <a:r>
              <a:rPr lang="nb-NO" sz="1200" dirty="0" smtClean="0"/>
              <a:t> som sekretariat.  </a:t>
            </a:r>
            <a:r>
              <a:rPr lang="nb-NO" sz="1200" dirty="0"/>
              <a:t>Utvalget har fullmakt til å knytte til seg ressurspersoner etter behov og rapporterer til regionstyret. </a:t>
            </a:r>
          </a:p>
        </p:txBody>
      </p:sp>
      <p:sp>
        <p:nvSpPr>
          <p:cNvPr id="13" name="Rektangel 12"/>
          <p:cNvSpPr/>
          <p:nvPr/>
        </p:nvSpPr>
        <p:spPr>
          <a:xfrm>
            <a:off x="6969045" y="1290788"/>
            <a:ext cx="909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Ansvar</a:t>
            </a:r>
            <a:r>
              <a:rPr lang="nb-NO" sz="1400" b="1" dirty="0"/>
              <a:t>: </a:t>
            </a:r>
          </a:p>
        </p:txBody>
      </p:sp>
      <p:sp>
        <p:nvSpPr>
          <p:cNvPr id="14" name="Rektangel 13"/>
          <p:cNvSpPr/>
          <p:nvPr/>
        </p:nvSpPr>
        <p:spPr>
          <a:xfrm>
            <a:off x="6994444" y="3792688"/>
            <a:ext cx="19590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Samarbeidsaktører: 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6969044" y="4099467"/>
            <a:ext cx="19134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Lokallag, kommuner, institutt for sosialfag ved universitetet i Stavanger.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 err="1"/>
              <a:t>Byombudet</a:t>
            </a:r>
            <a:r>
              <a:rPr lang="nb-NO" sz="1200" dirty="0"/>
              <a:t>, NFU Hordaland, HBF Hordaland.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Pasient og brukerombudene. </a:t>
            </a:r>
          </a:p>
          <a:p>
            <a:endParaRPr lang="nb-NO" dirty="0"/>
          </a:p>
        </p:txBody>
      </p:sp>
      <p:pic>
        <p:nvPicPr>
          <p:cNvPr id="16" name="Bilde 15" descr="NHF_Sõrvest_s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2" y="6109882"/>
            <a:ext cx="2617203" cy="5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04968" y="164399"/>
            <a:ext cx="820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i="1" dirty="0" smtClean="0">
                <a:solidFill>
                  <a:schemeClr val="accent6"/>
                </a:solidFill>
                <a:latin typeface="Arial"/>
                <a:cs typeface="Arial"/>
              </a:rPr>
              <a:t>Hovedmål 4</a:t>
            </a:r>
            <a:r>
              <a:rPr lang="nb-NO" b="1" i="1" dirty="0" smtClean="0">
                <a:solidFill>
                  <a:schemeClr val="accent6"/>
                </a:solidFill>
                <a:latin typeface="Arial"/>
                <a:cs typeface="Arial"/>
              </a:rPr>
              <a:t>. </a:t>
            </a:r>
            <a:r>
              <a:rPr lang="nb-NO" b="1" dirty="0">
                <a:solidFill>
                  <a:srgbClr val="C00000"/>
                </a:solidFill>
                <a:latin typeface="Arial"/>
                <a:cs typeface="Arial"/>
              </a:rPr>
              <a:t>Tekniske hjelpemidler </a:t>
            </a:r>
            <a:r>
              <a:rPr lang="nb-NO" b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endParaRPr lang="nb-NO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01768" y="1625161"/>
            <a:ext cx="346853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/>
              <a:t>Økonomiske føringer går i retning av å standardisere hjelpemiddeltilbudet, mens hjelpemiddelområdets kjerne er å finne fram til de hjelpemidlene som fungerer for den enkelte. Smalt sortiment svekker den faglige kompetansen og dermed løsningsmulighetene. Anbudspolitikken gjør det vanskelig for ny teknologi å vinne innpass og gjør at nye muligheter ikke blir tatt i bruk. </a:t>
            </a:r>
          </a:p>
        </p:txBody>
      </p:sp>
      <p:sp>
        <p:nvSpPr>
          <p:cNvPr id="9" name="Rektangel 8"/>
          <p:cNvSpPr/>
          <p:nvPr/>
        </p:nvSpPr>
        <p:spPr>
          <a:xfrm>
            <a:off x="236872" y="1290788"/>
            <a:ext cx="23741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Bakgrunn for satsningen: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Rektangel 9"/>
          <p:cNvSpPr/>
          <p:nvPr/>
        </p:nvSpPr>
        <p:spPr>
          <a:xfrm>
            <a:off x="3632201" y="1625161"/>
            <a:ext cx="31877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Delta i brukerutvalg i hjelpemiddelsentralene i de to fylkene.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Delta i sentralt organisert hjelpemiddelnettverk, og bidra til at medlemmenes erfaringer blir hørt av beslutningstakere og byråkratiet.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/>
              <a:t>Opplyse om Brukerpassordningen og ta initiativ til at ansvarlige myndigheter arrangerer opplæring i hvordan ordningen fungerer. 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867581" y="1290788"/>
            <a:ext cx="1954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Tiltak:(Dette gjør vi)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969044" y="1625161"/>
            <a:ext cx="1959055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nb-NO" sz="1200" dirty="0"/>
              <a:t>Teknisk </a:t>
            </a:r>
            <a:r>
              <a:rPr lang="nb-NO" sz="1200" dirty="0" smtClean="0"/>
              <a:t>hjelpemiddel-utvalget med </a:t>
            </a:r>
            <a:r>
              <a:rPr lang="nb-NO" sz="1200" dirty="0" err="1" smtClean="0"/>
              <a:t>regionkontoret</a:t>
            </a:r>
            <a:r>
              <a:rPr lang="nb-NO" sz="1200" dirty="0" smtClean="0"/>
              <a:t> som sekretariat. Utvalget </a:t>
            </a:r>
            <a:r>
              <a:rPr lang="nb-NO" sz="1200" dirty="0"/>
              <a:t>har fullmakt til å knytte til seg ressurspersoner etter behov og rapporterer til regionstyret.</a:t>
            </a:r>
          </a:p>
        </p:txBody>
      </p:sp>
      <p:sp>
        <p:nvSpPr>
          <p:cNvPr id="13" name="Rektangel 12"/>
          <p:cNvSpPr/>
          <p:nvPr/>
        </p:nvSpPr>
        <p:spPr>
          <a:xfrm>
            <a:off x="6969045" y="1290788"/>
            <a:ext cx="909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Ansvar</a:t>
            </a:r>
            <a:r>
              <a:rPr lang="nb-NO" sz="1400" b="1" dirty="0"/>
              <a:t>: </a:t>
            </a:r>
          </a:p>
        </p:txBody>
      </p:sp>
      <p:sp>
        <p:nvSpPr>
          <p:cNvPr id="14" name="Rektangel 13"/>
          <p:cNvSpPr/>
          <p:nvPr/>
        </p:nvSpPr>
        <p:spPr>
          <a:xfrm>
            <a:off x="6994444" y="3792688"/>
            <a:ext cx="19590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Samarbeidsaktører: 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6969044" y="4099467"/>
            <a:ext cx="1913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Hjelpemiddelsentralene, leverandørene av hjelpemidler.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Sentraladministrasjonen i NHF. </a:t>
            </a:r>
          </a:p>
        </p:txBody>
      </p:sp>
      <p:sp>
        <p:nvSpPr>
          <p:cNvPr id="4" name="Rektangel 3"/>
          <p:cNvSpPr/>
          <p:nvPr/>
        </p:nvSpPr>
        <p:spPr>
          <a:xfrm>
            <a:off x="325039" y="550448"/>
            <a:ext cx="83892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  <a:latin typeface="Arial"/>
                <a:cs typeface="Arial"/>
              </a:rPr>
              <a:t>Bidra til tilgang til individuelt tilpassede tekniske hjelpemidler som gjør det mulig å delta i samfunnet på lik linje med andre. </a:t>
            </a:r>
          </a:p>
        </p:txBody>
      </p:sp>
      <p:pic>
        <p:nvPicPr>
          <p:cNvPr id="16" name="Bilde 15" descr="NHF_Sõrvest_s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2" y="6109882"/>
            <a:ext cx="2617203" cy="5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8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04968" y="164399"/>
            <a:ext cx="820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i="1" dirty="0" smtClean="0">
                <a:solidFill>
                  <a:schemeClr val="accent6"/>
                </a:solidFill>
                <a:latin typeface="Arial"/>
                <a:cs typeface="Arial"/>
              </a:rPr>
              <a:t>Hovedmål 5</a:t>
            </a:r>
            <a:r>
              <a:rPr lang="nb-NO" b="1" i="1" dirty="0" smtClean="0">
                <a:solidFill>
                  <a:schemeClr val="accent6"/>
                </a:solidFill>
                <a:latin typeface="Arial"/>
                <a:cs typeface="Arial"/>
              </a:rPr>
              <a:t>. </a:t>
            </a:r>
            <a:r>
              <a:rPr lang="nb-NO" b="1" dirty="0">
                <a:solidFill>
                  <a:srgbClr val="C00000"/>
                </a:solidFill>
              </a:rPr>
              <a:t>Arbeid og utdanning </a:t>
            </a:r>
            <a:endParaRPr lang="nb-NO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01768" y="1625161"/>
            <a:ext cx="3468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/>
              <a:t>Henviser til Arbeid og Utdanning i Rammeplanen…. </a:t>
            </a:r>
          </a:p>
        </p:txBody>
      </p:sp>
      <p:sp>
        <p:nvSpPr>
          <p:cNvPr id="9" name="Rektangel 8"/>
          <p:cNvSpPr/>
          <p:nvPr/>
        </p:nvSpPr>
        <p:spPr>
          <a:xfrm>
            <a:off x="236872" y="1290788"/>
            <a:ext cx="23741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Bakgrunn for satsningen: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Rektangel 9"/>
          <p:cNvSpPr/>
          <p:nvPr/>
        </p:nvSpPr>
        <p:spPr>
          <a:xfrm>
            <a:off x="3632201" y="1625161"/>
            <a:ext cx="3187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 Utvalget utarbeider liste i samarbeid  med sekretariat. 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867581" y="1290788"/>
            <a:ext cx="1954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Tiltak:(Dette gjør vi)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969044" y="1625161"/>
            <a:ext cx="1959055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nb-NO" sz="1200" dirty="0"/>
              <a:t>Arbeid og utdanningsutvalget </a:t>
            </a:r>
            <a:r>
              <a:rPr lang="nb-NO" sz="1200" dirty="0" smtClean="0"/>
              <a:t>med </a:t>
            </a:r>
            <a:r>
              <a:rPr lang="nb-NO" sz="1200" dirty="0" err="1" smtClean="0"/>
              <a:t>regionkontoret</a:t>
            </a:r>
            <a:r>
              <a:rPr lang="nb-NO" sz="1200" dirty="0" smtClean="0"/>
              <a:t> som sekretariat.. </a:t>
            </a:r>
            <a:r>
              <a:rPr lang="nb-NO" sz="1200" dirty="0"/>
              <a:t>Utvalget knytter til seg ressurspersoner etter behov og rapporterer til regionstyret. </a:t>
            </a:r>
          </a:p>
        </p:txBody>
      </p:sp>
      <p:sp>
        <p:nvSpPr>
          <p:cNvPr id="13" name="Rektangel 12"/>
          <p:cNvSpPr/>
          <p:nvPr/>
        </p:nvSpPr>
        <p:spPr>
          <a:xfrm>
            <a:off x="6969045" y="1290788"/>
            <a:ext cx="909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Ansvar</a:t>
            </a:r>
            <a:r>
              <a:rPr lang="nb-NO" sz="1400" b="1" dirty="0"/>
              <a:t>: </a:t>
            </a:r>
          </a:p>
        </p:txBody>
      </p:sp>
      <p:sp>
        <p:nvSpPr>
          <p:cNvPr id="14" name="Rektangel 13"/>
          <p:cNvSpPr/>
          <p:nvPr/>
        </p:nvSpPr>
        <p:spPr>
          <a:xfrm>
            <a:off x="6994444" y="3792688"/>
            <a:ext cx="19590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Samarbeidsaktører: 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6969044" y="4099467"/>
            <a:ext cx="19134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SAFO-representanter i NAV Rogaland og NAV Hordaland, </a:t>
            </a:r>
            <a:r>
              <a:rPr lang="nb-NO" sz="1200" dirty="0" err="1"/>
              <a:t>Arbeidssamvirkenes</a:t>
            </a:r>
            <a:r>
              <a:rPr lang="nb-NO" sz="1200" dirty="0"/>
              <a:t> Landsforening (ASVL) 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/>
              <a:t>SAFO-styret, FFO Hordaland og FFO Rogaland, kommunale råd </a:t>
            </a:r>
          </a:p>
        </p:txBody>
      </p:sp>
      <p:pic>
        <p:nvPicPr>
          <p:cNvPr id="16" name="Bilde 15" descr="NHF_Sõrvest_s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2" y="6109882"/>
            <a:ext cx="2617203" cy="5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04968" y="164399"/>
            <a:ext cx="820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i="1" dirty="0" smtClean="0">
                <a:solidFill>
                  <a:schemeClr val="accent6"/>
                </a:solidFill>
                <a:latin typeface="Arial"/>
                <a:cs typeface="Arial"/>
              </a:rPr>
              <a:t>Hovedmål 6</a:t>
            </a:r>
            <a:r>
              <a:rPr lang="nb-NO" b="1" i="1" dirty="0" smtClean="0">
                <a:solidFill>
                  <a:schemeClr val="accent6"/>
                </a:solidFill>
                <a:latin typeface="Arial"/>
                <a:cs typeface="Arial"/>
              </a:rPr>
              <a:t>. </a:t>
            </a:r>
            <a:r>
              <a:rPr lang="nb-NO" b="1" dirty="0">
                <a:solidFill>
                  <a:srgbClr val="C00000"/>
                </a:solidFill>
              </a:rPr>
              <a:t>Rehabilitering </a:t>
            </a:r>
            <a:endParaRPr lang="nb-NO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01768" y="1625161"/>
            <a:ext cx="34685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/>
              <a:t>Samhandlingsreformen har ført til at kommunene er tilført nye, store oppgaver på helseområdet. Selv om kommunenes ansvar for rehabilitering er tydeliggjort i den nye helse- og omsorgstjenesteloven, er vi bekymret for at rehabiliteringstjenester vil nedprioriteres.  </a:t>
            </a:r>
          </a:p>
        </p:txBody>
      </p:sp>
      <p:sp>
        <p:nvSpPr>
          <p:cNvPr id="9" name="Rektangel 8"/>
          <p:cNvSpPr/>
          <p:nvPr/>
        </p:nvSpPr>
        <p:spPr>
          <a:xfrm>
            <a:off x="236872" y="1290788"/>
            <a:ext cx="23741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Bakgrunn for satsningen: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Rektangel 9"/>
          <p:cNvSpPr/>
          <p:nvPr/>
        </p:nvSpPr>
        <p:spPr>
          <a:xfrm>
            <a:off x="3632201" y="1625161"/>
            <a:ext cx="3187700" cy="3416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Styrke </a:t>
            </a:r>
            <a:r>
              <a:rPr lang="nb-NO" sz="1200" dirty="0"/>
              <a:t>kontakten med kommunale og fylkeskommunale råd for funksjonshemmede.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Innhente landsforeningenes erfaringer på området og koordinere interessepolitiske innspill, gjerne i samarbeid med relevante fagforeninger, </a:t>
            </a:r>
            <a:r>
              <a:rPr lang="nb-NO" sz="1200" dirty="0" err="1"/>
              <a:t>f.eks</a:t>
            </a:r>
            <a:r>
              <a:rPr lang="nb-NO" sz="1200" dirty="0"/>
              <a:t> fysioterapiforeninger, ergoterapiforeninger. 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Utsending av NHF Sørvest nyhetsbrev til kommunale og fylkeskommunale råd for funksjonshemmede. 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Kartlegging av rehabiliteringspolitikken i partiprogrammene før valget. 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Møter med kommunepolitikere før valget. 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867581" y="1290788"/>
            <a:ext cx="1954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Tiltak:(Dette gjør vi)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969044" y="1625161"/>
            <a:ext cx="1959055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nb-NO" sz="1200" dirty="0"/>
              <a:t>Rehabiliteringsutvalget </a:t>
            </a:r>
            <a:r>
              <a:rPr lang="nb-NO" sz="1200" dirty="0" smtClean="0"/>
              <a:t>med </a:t>
            </a:r>
            <a:r>
              <a:rPr lang="nb-NO" sz="1200" dirty="0" err="1" smtClean="0"/>
              <a:t>regionkontoret</a:t>
            </a:r>
            <a:r>
              <a:rPr lang="nb-NO" sz="1200" dirty="0" smtClean="0"/>
              <a:t> som sekretariat. Utvalget </a:t>
            </a:r>
            <a:r>
              <a:rPr lang="nb-NO" sz="1200" dirty="0"/>
              <a:t>har fullmakt til å knytte til seg ressurspersoner etter behov og rapporterer til regionstyret. </a:t>
            </a:r>
          </a:p>
        </p:txBody>
      </p:sp>
      <p:sp>
        <p:nvSpPr>
          <p:cNvPr id="13" name="Rektangel 12"/>
          <p:cNvSpPr/>
          <p:nvPr/>
        </p:nvSpPr>
        <p:spPr>
          <a:xfrm>
            <a:off x="6969045" y="1290788"/>
            <a:ext cx="909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Ansvar</a:t>
            </a:r>
            <a:r>
              <a:rPr lang="nb-NO" sz="1400" b="1" dirty="0"/>
              <a:t>: </a:t>
            </a:r>
          </a:p>
        </p:txBody>
      </p:sp>
      <p:sp>
        <p:nvSpPr>
          <p:cNvPr id="14" name="Rektangel 13"/>
          <p:cNvSpPr/>
          <p:nvPr/>
        </p:nvSpPr>
        <p:spPr>
          <a:xfrm>
            <a:off x="6994444" y="3423488"/>
            <a:ext cx="19590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Samarbeidsaktører: 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6969044" y="3730267"/>
            <a:ext cx="19134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Kommunale og fylkeskommunale råd for funksjonshemmede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Landsforeningene, NFU(SAFO vest).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Kommunale råd for funksjonshemmede.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Kommunale råd for funksjonshemmede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Politiske </a:t>
            </a:r>
            <a:r>
              <a:rPr lang="nb-NO" sz="1200" dirty="0" smtClean="0"/>
              <a:t>partier</a:t>
            </a:r>
            <a:endParaRPr lang="nb-NO" sz="12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404968" y="548499"/>
            <a:ext cx="82077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Bidra til at alle som har behov for det, får et forsvarlig individuelt tilpasset rehabiliteringstilbud.</a:t>
            </a:r>
          </a:p>
          <a:p>
            <a:endParaRPr lang="nb-NO" dirty="0">
              <a:solidFill>
                <a:srgbClr val="C00000"/>
              </a:solidFill>
            </a:endParaRPr>
          </a:p>
        </p:txBody>
      </p:sp>
      <p:pic>
        <p:nvPicPr>
          <p:cNvPr id="16" name="Bilde 15" descr="NHF_Sõrvest_s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2" y="6109882"/>
            <a:ext cx="2617203" cy="5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04968" y="164399"/>
            <a:ext cx="820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i="1" dirty="0" smtClean="0">
                <a:solidFill>
                  <a:schemeClr val="accent6"/>
                </a:solidFill>
                <a:latin typeface="Arial"/>
                <a:cs typeface="Arial"/>
              </a:rPr>
              <a:t>Hovedmål 7</a:t>
            </a:r>
            <a:r>
              <a:rPr lang="nb-NO" b="1" i="1" dirty="0" smtClean="0">
                <a:solidFill>
                  <a:schemeClr val="accent6"/>
                </a:solidFill>
                <a:latin typeface="Arial"/>
                <a:cs typeface="Arial"/>
              </a:rPr>
              <a:t>. </a:t>
            </a:r>
            <a:r>
              <a:rPr lang="nb-NO" b="1" dirty="0">
                <a:solidFill>
                  <a:srgbClr val="C00000"/>
                </a:solidFill>
                <a:latin typeface="Arial"/>
                <a:cs typeface="Arial"/>
              </a:rPr>
              <a:t>Et godt kvalitativt tilbud til våre medlemmer </a:t>
            </a:r>
          </a:p>
        </p:txBody>
      </p:sp>
      <p:sp>
        <p:nvSpPr>
          <p:cNvPr id="6" name="Rektangel 5"/>
          <p:cNvSpPr/>
          <p:nvPr/>
        </p:nvSpPr>
        <p:spPr>
          <a:xfrm>
            <a:off x="201768" y="1504211"/>
            <a:ext cx="3468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/>
              <a:t>Den nye </a:t>
            </a:r>
            <a:r>
              <a:rPr lang="nb-NO" sz="1200" dirty="0" err="1"/>
              <a:t>likepersonsstrategien</a:t>
            </a:r>
            <a:r>
              <a:rPr lang="nb-NO" sz="1200" dirty="0"/>
              <a:t> legger føringer for arbeidet i regionen </a:t>
            </a:r>
          </a:p>
        </p:txBody>
      </p:sp>
      <p:sp>
        <p:nvSpPr>
          <p:cNvPr id="9" name="Rektangel 8"/>
          <p:cNvSpPr/>
          <p:nvPr/>
        </p:nvSpPr>
        <p:spPr>
          <a:xfrm>
            <a:off x="236872" y="1169838"/>
            <a:ext cx="23741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Bakgrunn for satsningen: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Rektangel 9"/>
          <p:cNvSpPr/>
          <p:nvPr/>
        </p:nvSpPr>
        <p:spPr>
          <a:xfrm>
            <a:off x="3632201" y="1504211"/>
            <a:ext cx="31877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 smtClean="0"/>
              <a:t>Utarbeide </a:t>
            </a:r>
            <a:r>
              <a:rPr lang="nb-NO" sz="1200" dirty="0"/>
              <a:t>retningslinjer for </a:t>
            </a:r>
            <a:r>
              <a:rPr lang="nb-NO" sz="1200" dirty="0" err="1"/>
              <a:t>likepersonsutvalget</a:t>
            </a:r>
            <a:endParaRPr lang="nb-NO" sz="1200" dirty="0"/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Styrke registrerings- og rapporteringsrutiner.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 smtClean="0"/>
              <a:t>Medlemskontakter</a:t>
            </a:r>
            <a:r>
              <a:rPr lang="nb-NO" sz="1200" dirty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Samarbeid med pasient- og brukerombudet (rettighetskontakter) 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Innspill til jobbverkstedet 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Bidra til vakttelefon for hele organisasjonen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/>
              <a:t>Kurs/samlinger for likepersoner 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855484" y="1169838"/>
            <a:ext cx="1954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Tiltak:(Dette gjør vi)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819901" y="1460245"/>
            <a:ext cx="1959055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/>
            <a:endParaRPr lang="nb-NO" sz="1200" dirty="0"/>
          </a:p>
          <a:p>
            <a:pPr marL="228600" lvl="0" indent="-228600">
              <a:buFont typeface="+mj-lt"/>
              <a:buAutoNum type="arabicPeriod"/>
            </a:pPr>
            <a:r>
              <a:rPr lang="nb-NO" sz="1200" dirty="0" err="1" smtClean="0"/>
              <a:t>Likepersonsutvalget</a:t>
            </a:r>
            <a:r>
              <a:rPr lang="nb-NO" sz="1200" dirty="0"/>
              <a:t> </a:t>
            </a:r>
            <a:r>
              <a:rPr lang="nb-NO" sz="1200" dirty="0" smtClean="0"/>
              <a:t>med </a:t>
            </a:r>
            <a:r>
              <a:rPr lang="nb-NO" sz="1200" dirty="0" err="1" smtClean="0"/>
              <a:t>regionkontoret</a:t>
            </a:r>
            <a:r>
              <a:rPr lang="nb-NO" sz="1200" dirty="0" smtClean="0"/>
              <a:t> som sekretariat. . </a:t>
            </a:r>
            <a:endParaRPr lang="nb-NO" sz="1200" dirty="0"/>
          </a:p>
        </p:txBody>
      </p:sp>
      <p:sp>
        <p:nvSpPr>
          <p:cNvPr id="13" name="Rektangel 12"/>
          <p:cNvSpPr/>
          <p:nvPr/>
        </p:nvSpPr>
        <p:spPr>
          <a:xfrm>
            <a:off x="6969045" y="1169838"/>
            <a:ext cx="909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Ansvar</a:t>
            </a:r>
            <a:r>
              <a:rPr lang="nb-NO" sz="1400" b="1" dirty="0"/>
              <a:t>: </a:t>
            </a:r>
          </a:p>
        </p:txBody>
      </p:sp>
      <p:sp>
        <p:nvSpPr>
          <p:cNvPr id="14" name="Rektangel 13"/>
          <p:cNvSpPr/>
          <p:nvPr/>
        </p:nvSpPr>
        <p:spPr>
          <a:xfrm>
            <a:off x="6920665" y="3604458"/>
            <a:ext cx="19590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Samarbeidsaktører: 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6921461" y="3814939"/>
            <a:ext cx="19134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Kommunale og fylkeskommunale råd for funksjonshemmede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Landsforeningene, NFU(SAFO vest).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Kommunale råd for funksjonshemmede.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Kommunale råd for funksjonshemmede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Politiske </a:t>
            </a:r>
            <a:r>
              <a:rPr lang="nb-NO" sz="1200" dirty="0" smtClean="0"/>
              <a:t>partier</a:t>
            </a:r>
            <a:endParaRPr lang="nb-NO" sz="12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285252" y="552712"/>
            <a:ext cx="82077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  <a:latin typeface="Arial"/>
                <a:cs typeface="Arial"/>
              </a:rPr>
              <a:t>Bidra til å styrke </a:t>
            </a:r>
            <a:r>
              <a:rPr lang="nb-NO" sz="1400" b="1" dirty="0" err="1">
                <a:solidFill>
                  <a:srgbClr val="C00000"/>
                </a:solidFill>
                <a:latin typeface="Arial"/>
                <a:cs typeface="Arial"/>
              </a:rPr>
              <a:t>likepersonstjenesten</a:t>
            </a:r>
            <a:r>
              <a:rPr lang="nb-NO" sz="1400" b="1" dirty="0">
                <a:solidFill>
                  <a:srgbClr val="C00000"/>
                </a:solidFill>
                <a:latin typeface="Arial"/>
                <a:cs typeface="Arial"/>
              </a:rPr>
              <a:t> i regionen.  Koordinere </a:t>
            </a:r>
            <a:r>
              <a:rPr lang="nb-NO" sz="1400" b="1" dirty="0" err="1">
                <a:solidFill>
                  <a:srgbClr val="C00000"/>
                </a:solidFill>
                <a:latin typeface="Arial"/>
                <a:cs typeface="Arial"/>
              </a:rPr>
              <a:t>likepersonsarbeidet</a:t>
            </a:r>
            <a:r>
              <a:rPr lang="nb-NO" sz="1400" b="1" dirty="0">
                <a:solidFill>
                  <a:srgbClr val="C00000"/>
                </a:solidFill>
                <a:latin typeface="Arial"/>
                <a:cs typeface="Arial"/>
              </a:rPr>
              <a:t> i regionen. </a:t>
            </a:r>
          </a:p>
          <a:p>
            <a:endParaRPr lang="nb-NO" dirty="0">
              <a:solidFill>
                <a:srgbClr val="C00000"/>
              </a:solidFill>
            </a:endParaRPr>
          </a:p>
        </p:txBody>
      </p:sp>
      <p:pic>
        <p:nvPicPr>
          <p:cNvPr id="16" name="Bilde 15" descr="NHF_Sõrvest_s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2" y="6109882"/>
            <a:ext cx="2617203" cy="5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33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04968" y="164399"/>
            <a:ext cx="820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i="1" dirty="0" smtClean="0">
                <a:solidFill>
                  <a:schemeClr val="accent6"/>
                </a:solidFill>
                <a:latin typeface="Arial"/>
                <a:cs typeface="Arial"/>
              </a:rPr>
              <a:t>Hovedmål 8</a:t>
            </a:r>
            <a:r>
              <a:rPr lang="nb-NO" b="1" i="1" dirty="0" smtClean="0">
                <a:solidFill>
                  <a:srgbClr val="C00000"/>
                </a:solidFill>
                <a:latin typeface="Arial"/>
                <a:cs typeface="Arial"/>
              </a:rPr>
              <a:t>. </a:t>
            </a:r>
            <a:r>
              <a:rPr lang="nb-NO" b="1" dirty="0">
                <a:solidFill>
                  <a:srgbClr val="C00000"/>
                </a:solidFill>
                <a:latin typeface="Arial"/>
                <a:cs typeface="Arial"/>
              </a:rPr>
              <a:t>Et økt engasjement for internasjonal bistand </a:t>
            </a:r>
          </a:p>
        </p:txBody>
      </p:sp>
      <p:sp>
        <p:nvSpPr>
          <p:cNvPr id="6" name="Rektangel 5"/>
          <p:cNvSpPr/>
          <p:nvPr/>
        </p:nvSpPr>
        <p:spPr>
          <a:xfrm>
            <a:off x="201768" y="1504211"/>
            <a:ext cx="34685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/>
              <a:t>Internasjonal bistand er viktig i seg selv og som mulig rekrutteringsverktøy. Bistandsarbeidet viser at vi bryr oss om våre saker på et internasjonalt nivå. </a:t>
            </a:r>
          </a:p>
        </p:txBody>
      </p:sp>
      <p:sp>
        <p:nvSpPr>
          <p:cNvPr id="9" name="Rektangel 8"/>
          <p:cNvSpPr/>
          <p:nvPr/>
        </p:nvSpPr>
        <p:spPr>
          <a:xfrm>
            <a:off x="236872" y="1169838"/>
            <a:ext cx="23741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Bakgrunn for satsningen: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Rektangel 9"/>
          <p:cNvSpPr/>
          <p:nvPr/>
        </p:nvSpPr>
        <p:spPr>
          <a:xfrm>
            <a:off x="3632201" y="1504211"/>
            <a:ext cx="3187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Aktivitetsdag på Lundheim folkehøgskole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/>
              <a:t>Presentasjon av Internasjonal avdeling på Funkisdagen. 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855484" y="1169838"/>
            <a:ext cx="1954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Tiltak:(Dette gjør vi)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969044" y="1504211"/>
            <a:ext cx="1959055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Regionstyret, regionskontoret, NHFU Sørvest.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Internasjonal avdeling, arrangementskomiteen til Funkisdagen.</a:t>
            </a:r>
          </a:p>
        </p:txBody>
      </p:sp>
      <p:sp>
        <p:nvSpPr>
          <p:cNvPr id="13" name="Rektangel 12"/>
          <p:cNvSpPr/>
          <p:nvPr/>
        </p:nvSpPr>
        <p:spPr>
          <a:xfrm>
            <a:off x="6969045" y="1169838"/>
            <a:ext cx="909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Ansvar</a:t>
            </a:r>
            <a:r>
              <a:rPr lang="nb-NO" sz="1400" b="1" dirty="0"/>
              <a:t>: </a:t>
            </a:r>
          </a:p>
        </p:txBody>
      </p:sp>
      <p:sp>
        <p:nvSpPr>
          <p:cNvPr id="14" name="Rektangel 13"/>
          <p:cNvSpPr/>
          <p:nvPr/>
        </p:nvSpPr>
        <p:spPr>
          <a:xfrm>
            <a:off x="6920665" y="3604458"/>
            <a:ext cx="19590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</a:rPr>
              <a:t>Samarbeidsaktører: 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6921461" y="3814939"/>
            <a:ext cx="1913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nn-NO" sz="1200" dirty="0"/>
              <a:t>Lundheim folkehøgskole, ungdomspolitisk koordinator i NHF. </a:t>
            </a:r>
            <a:endParaRPr lang="nb-NO" sz="1200" dirty="0"/>
          </a:p>
          <a:p>
            <a:pPr marL="228600" lvl="0" indent="-228600">
              <a:buFont typeface="+mj-lt"/>
              <a:buAutoNum type="arabicPeriod"/>
            </a:pPr>
            <a:r>
              <a:rPr lang="nb-NO" sz="1200" dirty="0"/>
              <a:t>Internasjonal avdeling i NHF.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285252" y="552712"/>
            <a:ext cx="820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  <a:latin typeface="Arial"/>
                <a:cs typeface="Arial"/>
              </a:rPr>
              <a:t>Styrke organisasjonens renomme som bidragsyter internasjonalt. </a:t>
            </a:r>
          </a:p>
        </p:txBody>
      </p:sp>
      <p:pic>
        <p:nvPicPr>
          <p:cNvPr id="16" name="Bilde 15" descr="NHF_Sõrvest_s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2" y="6109882"/>
            <a:ext cx="2617203" cy="5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i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10388</TotalTime>
  <Words>1564</Words>
  <Application>Microsoft Office PowerPoint</Application>
  <PresentationFormat>Skjermfremvisning (4:3)</PresentationFormat>
  <Paragraphs>155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News Gothic MT</vt:lpstr>
      <vt:lpstr>Wingdings 2</vt:lpstr>
      <vt:lpstr>Bris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Virksomhetsplanen i NHF Sørvest 2015</dc:title>
  <dc:creator>Kjell Inge Bringedal</dc:creator>
  <cp:lastModifiedBy>Anette Tranøy</cp:lastModifiedBy>
  <cp:revision>14</cp:revision>
  <dcterms:created xsi:type="dcterms:W3CDTF">2016-09-29T15:10:58Z</dcterms:created>
  <dcterms:modified xsi:type="dcterms:W3CDTF">2017-03-27T08:48:42Z</dcterms:modified>
</cp:coreProperties>
</file>