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  <p:sldMasterId id="2147483660" r:id="rId6"/>
  </p:sldMasterIdLst>
  <p:notesMasterIdLst>
    <p:notesMasterId r:id="rId15"/>
  </p:notesMasterIdLst>
  <p:sldIdLst>
    <p:sldId id="256" r:id="rId7"/>
    <p:sldId id="265" r:id="rId8"/>
    <p:sldId id="264" r:id="rId9"/>
    <p:sldId id="260" r:id="rId10"/>
    <p:sldId id="259" r:id="rId11"/>
    <p:sldId id="257" r:id="rId12"/>
    <p:sldId id="261" r:id="rId13"/>
    <p:sldId id="266" r:id="rId1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BDF"/>
    <a:srgbClr val="A62C07"/>
    <a:srgbClr val="C00000"/>
    <a:srgbClr val="5B6417"/>
    <a:srgbClr val="0A42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94660"/>
  </p:normalViewPr>
  <p:slideViewPr>
    <p:cSldViewPr>
      <p:cViewPr>
        <p:scale>
          <a:sx n="100" d="100"/>
          <a:sy n="100" d="100"/>
        </p:scale>
        <p:origin x="-133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5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C7C31-D66E-4F3F-9E6C-EE7BDC7F960A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B0D51-5ED8-4C6A-9BDD-3E4B9BDC53D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4553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B0D51-5ED8-4C6A-9BDD-3E4B9BDC53D6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950863"/>
            <a:ext cx="7772400" cy="1470025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75656" y="2636912"/>
            <a:ext cx="6120680" cy="1800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1428735"/>
            <a:ext cx="2057400" cy="421484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428737"/>
            <a:ext cx="6019800" cy="4214842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2376462"/>
            <a:ext cx="6912768" cy="27087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8959BD0-0ED9-4E45-A3AE-1AB38C2C92AD}" type="datetimeFigureOut">
              <a:rPr lang="nb-NO" smtClean="0"/>
              <a:pPr/>
              <a:t>16.09.2014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4FF2BFA-7AA0-4C1F-ACAF-DD5720DFFDA8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249289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8367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368940"/>
          </a:xfrm>
        </p:spPr>
        <p:txBody>
          <a:bodyPr vert="eaVert"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68940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9BD0-0ED9-4E45-A3AE-1AB38C2C92AD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F2BFA-7AA0-4C1F-ACAF-DD5720DFFDA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3568" y="2592486"/>
            <a:ext cx="7848872" cy="306876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40050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83568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60CD-911D-4C79-B32F-720F8BE3DFAE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93DA6-C468-44CD-93D8-C9A087DE962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63784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3554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3554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10501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95885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908721"/>
            <a:ext cx="4041775" cy="10501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195885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3008313" cy="6429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214422"/>
            <a:ext cx="5111750" cy="49117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000240"/>
            <a:ext cx="3008313" cy="41259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4800600"/>
            <a:ext cx="778674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28596" y="1428735"/>
            <a:ext cx="7786742" cy="3298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28596" y="5367338"/>
            <a:ext cx="600079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2C1F-8370-4037-A78A-761AEC5B8B95}" type="datetimeFigureOut">
              <a:rPr lang="nb-NO" smtClean="0"/>
              <a:pPr/>
              <a:t>16.09.2014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535E-E7AE-4E01-9AA3-C7C0DD09EAC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208912" cy="637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79512" y="2492896"/>
            <a:ext cx="82296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6372C1F-8370-4037-A78A-761AEC5B8B95}" type="datetimeFigureOut">
              <a:rPr lang="nb-NO" smtClean="0"/>
              <a:pPr/>
              <a:t>16.09.2014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032535E-E7AE-4E01-9AA3-C7C0DD09EAC9}" type="slidenum">
              <a:rPr lang="nb-NO" smtClean="0"/>
              <a:pPr/>
              <a:t>‹#›</a:t>
            </a:fld>
            <a:endParaRPr lang="nb-NO" dirty="0"/>
          </a:p>
        </p:txBody>
      </p:sp>
      <p:grpSp>
        <p:nvGrpSpPr>
          <p:cNvPr id="13" name="Gruppe 12"/>
          <p:cNvGrpSpPr/>
          <p:nvPr/>
        </p:nvGrpSpPr>
        <p:grpSpPr>
          <a:xfrm>
            <a:off x="2339752" y="332656"/>
            <a:ext cx="6264699" cy="5400602"/>
            <a:chOff x="2339752" y="332656"/>
            <a:chExt cx="6264699" cy="5400602"/>
          </a:xfrm>
        </p:grpSpPr>
        <p:cxnSp>
          <p:nvCxnSpPr>
            <p:cNvPr id="9" name="Rett linje 8"/>
            <p:cNvCxnSpPr/>
            <p:nvPr/>
          </p:nvCxnSpPr>
          <p:spPr bwMode="auto">
            <a:xfrm>
              <a:off x="2339752" y="332656"/>
              <a:ext cx="6264696" cy="0"/>
            </a:xfrm>
            <a:prstGeom prst="line">
              <a:avLst/>
            </a:prstGeom>
            <a:ln w="127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Rett linje 9"/>
            <p:cNvCxnSpPr/>
            <p:nvPr userDrawn="1"/>
          </p:nvCxnSpPr>
          <p:spPr bwMode="auto">
            <a:xfrm rot="5400000">
              <a:off x="5904150" y="3032957"/>
              <a:ext cx="540060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6" name="Bilde 15" descr="NHF_logo___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444208" y="5301208"/>
            <a:ext cx="2089803" cy="11599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A4279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959BD0-0ED9-4E45-A3AE-1AB38C2C92AD}" type="datetimeFigureOut">
              <a:rPr lang="nb-NO" smtClean="0"/>
              <a:pPr/>
              <a:t>16.09.2014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4FF2BFA-7AA0-4C1F-ACAF-DD5720DFFDA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 descr="NHF_slagord_liggende_NHF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36296" y="5805393"/>
            <a:ext cx="1306711" cy="719951"/>
          </a:xfrm>
          <a:prstGeom prst="rect">
            <a:avLst/>
          </a:prstGeom>
        </p:spPr>
      </p:pic>
      <p:grpSp>
        <p:nvGrpSpPr>
          <p:cNvPr id="8" name="Gruppe 7"/>
          <p:cNvGrpSpPr/>
          <p:nvPr/>
        </p:nvGrpSpPr>
        <p:grpSpPr>
          <a:xfrm>
            <a:off x="2339752" y="332656"/>
            <a:ext cx="6264699" cy="5400602"/>
            <a:chOff x="2339752" y="332656"/>
            <a:chExt cx="6264699" cy="5400602"/>
          </a:xfrm>
        </p:grpSpPr>
        <p:cxnSp>
          <p:nvCxnSpPr>
            <p:cNvPr id="10" name="Rett linje 9"/>
            <p:cNvCxnSpPr/>
            <p:nvPr/>
          </p:nvCxnSpPr>
          <p:spPr bwMode="auto">
            <a:xfrm>
              <a:off x="2339752" y="332656"/>
              <a:ext cx="6264696" cy="0"/>
            </a:xfrm>
            <a:prstGeom prst="line">
              <a:avLst/>
            </a:prstGeom>
            <a:ln w="127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Rett linje 10"/>
            <p:cNvCxnSpPr/>
            <p:nvPr userDrawn="1"/>
          </p:nvCxnSpPr>
          <p:spPr bwMode="auto">
            <a:xfrm rot="5400000">
              <a:off x="5904150" y="3032957"/>
              <a:ext cx="540060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C8060CD-911D-4C79-B32F-720F8BE3DFAE}" type="datetimeFigureOut">
              <a:rPr lang="nb-NO" smtClean="0"/>
              <a:pPr/>
              <a:t>16.09.2014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8E93DA6-C468-44CD-93D8-C9A087DE9624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1368151"/>
          </a:xfrm>
        </p:spPr>
        <p:txBody>
          <a:bodyPr>
            <a:normAutofit/>
          </a:bodyPr>
          <a:lstStyle/>
          <a:p>
            <a:r>
              <a:rPr lang="nb-NO" sz="2400" dirty="0" smtClean="0"/>
              <a:t>Likepersonarbeid er en av satsningsområdene i Rammeplan 2013-2015</a:t>
            </a:r>
            <a:endParaRPr lang="nb-NO" sz="24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632848" cy="2448272"/>
          </a:xfrm>
        </p:spPr>
        <p:txBody>
          <a:bodyPr>
            <a:normAutofit/>
          </a:bodyPr>
          <a:lstStyle/>
          <a:p>
            <a:pPr algn="l"/>
            <a:r>
              <a:rPr lang="nb-NO" sz="1800" dirty="0" smtClean="0"/>
              <a:t>Mål for perioden:</a:t>
            </a:r>
          </a:p>
          <a:p>
            <a:pPr marL="342900" indent="-342900" algn="l">
              <a:buAutoNum type="arabicParenR"/>
            </a:pPr>
            <a:r>
              <a:rPr lang="nb-NO" sz="1800" dirty="0" smtClean="0"/>
              <a:t>At det er etablert gode rutiner for samarbeid mellom </a:t>
            </a:r>
          </a:p>
          <a:p>
            <a:pPr algn="l"/>
            <a:r>
              <a:rPr lang="nb-NO" sz="1800" dirty="0"/>
              <a:t> </a:t>
            </a:r>
            <a:r>
              <a:rPr lang="nb-NO" sz="1800" dirty="0" smtClean="0"/>
              <a:t>    organisasjonsleddene der målsetningen er å lære av hverandre og</a:t>
            </a:r>
          </a:p>
          <a:p>
            <a:pPr algn="l"/>
            <a:r>
              <a:rPr lang="nb-NO" sz="1800" dirty="0"/>
              <a:t> </a:t>
            </a:r>
            <a:r>
              <a:rPr lang="nb-NO" sz="1800" dirty="0" smtClean="0"/>
              <a:t>    løse oppgaver i fellesskap</a:t>
            </a:r>
          </a:p>
          <a:p>
            <a:pPr marL="342900" indent="-342900" algn="l">
              <a:buAutoNum type="arabicParenR" startAt="2"/>
            </a:pPr>
            <a:r>
              <a:rPr lang="nb-NO" sz="1800" dirty="0" smtClean="0"/>
              <a:t>At det er utviklet en policy for hva likepersonarbeidet i NHF står for, og</a:t>
            </a:r>
          </a:p>
          <a:p>
            <a:pPr algn="l"/>
            <a:r>
              <a:rPr lang="nb-NO" sz="1800" dirty="0"/>
              <a:t> </a:t>
            </a:r>
            <a:r>
              <a:rPr lang="nb-NO" sz="1800" dirty="0" smtClean="0"/>
              <a:t>    som er kjent for alle som utfører likepersonoppgaver i organisasjonen </a:t>
            </a:r>
            <a:endParaRPr lang="nb-N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1368151"/>
          </a:xfrm>
        </p:spPr>
        <p:txBody>
          <a:bodyPr>
            <a:normAutofit/>
          </a:bodyPr>
          <a:lstStyle/>
          <a:p>
            <a:r>
              <a:rPr lang="nb-NO" sz="2400" dirty="0"/>
              <a:t>Hva er gjort så langt?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632848" cy="2448272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buFont typeface="Wingdings" pitchFamily="2" charset="2"/>
              <a:buChar char="Ø"/>
            </a:pPr>
            <a:r>
              <a:rPr lang="nb-NO" sz="1800" dirty="0"/>
              <a:t>Koordinator for likepersonarbeidet i 100% stilling fra 2012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nb-NO" sz="1800" dirty="0"/>
              <a:t>Årlig </a:t>
            </a:r>
            <a:r>
              <a:rPr lang="nb-NO" sz="1800" dirty="0" smtClean="0"/>
              <a:t>likepersonkonferanse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nb-NO" sz="1800" dirty="0" smtClean="0"/>
              <a:t>Etablering </a:t>
            </a:r>
            <a:r>
              <a:rPr lang="nb-NO" sz="1800" dirty="0"/>
              <a:t>av sentralt </a:t>
            </a:r>
            <a:r>
              <a:rPr lang="nb-NO" sz="1800" dirty="0" smtClean="0"/>
              <a:t>likepersonutvalg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nb-NO" sz="1800" dirty="0" smtClean="0"/>
              <a:t>Jevnlige </a:t>
            </a:r>
            <a:r>
              <a:rPr lang="nb-NO" sz="1800" dirty="0"/>
              <a:t>telefonmøter med </a:t>
            </a:r>
            <a:r>
              <a:rPr lang="nb-NO" sz="1800" dirty="0" err="1"/>
              <a:t>regionkontorene</a:t>
            </a:r>
            <a:r>
              <a:rPr lang="nb-NO" sz="1800" dirty="0"/>
              <a:t> og landsforeningslederne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nb-NO" sz="1800" dirty="0"/>
              <a:t>Nyhetsbrev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nb-NO" sz="1800" dirty="0"/>
              <a:t>Forsøk med nye likepersonaktiviteter (jobbmentorer, medlemskontakter</a:t>
            </a:r>
            <a:r>
              <a:rPr lang="nb-NO" sz="1800" dirty="0" smtClean="0"/>
              <a:t>)</a:t>
            </a:r>
          </a:p>
          <a:p>
            <a:pPr marL="285750" indent="-285750" algn="l">
              <a:buFont typeface="Wingdings" pitchFamily="2" charset="2"/>
              <a:buChar char="Ø"/>
            </a:pPr>
            <a:r>
              <a:rPr lang="nb-NO" sz="1800" dirty="0" smtClean="0"/>
              <a:t>Felles telefontjeneste bemannet av likepersoner og samarbeid med pasient- og brukerombudene er under planlegging</a:t>
            </a:r>
            <a:endParaRPr lang="nb-NO" sz="1800" dirty="0"/>
          </a:p>
          <a:p>
            <a:pPr marL="285750" indent="-285750" algn="l">
              <a:buFont typeface="Wingdings" pitchFamily="2" charset="2"/>
              <a:buChar char="Ø"/>
            </a:pPr>
            <a:r>
              <a:rPr lang="nb-NO" sz="1800" dirty="0"/>
              <a:t>Utarbeiding av ny strategi for likepersonarbeidet</a:t>
            </a:r>
          </a:p>
          <a:p>
            <a:pPr algn="l"/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247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1368151"/>
          </a:xfrm>
        </p:spPr>
        <p:txBody>
          <a:bodyPr>
            <a:normAutofit/>
          </a:bodyPr>
          <a:lstStyle/>
          <a:p>
            <a:r>
              <a:rPr lang="nb-NO" sz="2400" dirty="0" smtClean="0"/>
              <a:t>Strategi for organisasjonens likepersonarbeid</a:t>
            </a:r>
            <a:endParaRPr lang="nb-NO" sz="24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632848" cy="2448272"/>
          </a:xfrm>
        </p:spPr>
        <p:txBody>
          <a:bodyPr>
            <a:normAutofit fontScale="92500" lnSpcReduction="20000"/>
          </a:bodyPr>
          <a:lstStyle/>
          <a:p>
            <a:pPr marL="285750" lvl="0" indent="-285750" algn="l">
              <a:buFont typeface="Wingdings" pitchFamily="2" charset="2"/>
              <a:buChar char="§"/>
            </a:pPr>
            <a:r>
              <a:rPr lang="nb-NO" sz="1800" dirty="0" smtClean="0"/>
              <a:t>Spissing </a:t>
            </a:r>
            <a:r>
              <a:rPr lang="nb-NO" sz="1800" dirty="0"/>
              <a:t>av aktiviteter</a:t>
            </a:r>
          </a:p>
          <a:p>
            <a:pPr marL="285750" lvl="0" indent="-285750" algn="l">
              <a:buFont typeface="Wingdings" pitchFamily="2" charset="2"/>
              <a:buChar char="§"/>
            </a:pPr>
            <a:r>
              <a:rPr lang="nb-NO" sz="1800" dirty="0"/>
              <a:t>Rolleavklaring – hvem har ansvar for </a:t>
            </a:r>
            <a:r>
              <a:rPr lang="nb-NO" sz="1800" dirty="0" smtClean="0"/>
              <a:t>hva</a:t>
            </a:r>
          </a:p>
          <a:p>
            <a:pPr marL="285750" lvl="0" indent="-285750" algn="l">
              <a:buFont typeface="Wingdings" pitchFamily="2" charset="2"/>
              <a:buChar char="§"/>
            </a:pPr>
            <a:r>
              <a:rPr lang="nb-NO" sz="1800" dirty="0" smtClean="0"/>
              <a:t>Utvikling </a:t>
            </a:r>
            <a:r>
              <a:rPr lang="nb-NO" sz="1800" dirty="0"/>
              <a:t>av felles rekrutteringstiltak og enhetlig kurstilbud til bruk i hele organisasjonen </a:t>
            </a:r>
            <a:endParaRPr lang="nb-NO" sz="1800" dirty="0" smtClean="0"/>
          </a:p>
          <a:p>
            <a:pPr marL="285750" lvl="0" indent="-285750" algn="l">
              <a:buFont typeface="Wingdings" pitchFamily="2" charset="2"/>
              <a:buChar char="§"/>
            </a:pPr>
            <a:r>
              <a:rPr lang="nb-NO" sz="1800" dirty="0" smtClean="0"/>
              <a:t>Innføring </a:t>
            </a:r>
            <a:r>
              <a:rPr lang="nb-NO" sz="1800" dirty="0"/>
              <a:t>av felles godkjenningsordning av </a:t>
            </a:r>
            <a:r>
              <a:rPr lang="nb-NO" sz="1800" dirty="0" smtClean="0"/>
              <a:t>likepersoner</a:t>
            </a:r>
          </a:p>
          <a:p>
            <a:pPr marL="285750" lvl="0" indent="-285750" algn="l">
              <a:buFont typeface="Wingdings" pitchFamily="2" charset="2"/>
              <a:buChar char="§"/>
            </a:pPr>
            <a:r>
              <a:rPr lang="nb-NO" sz="1800" dirty="0" smtClean="0"/>
              <a:t>Styrking </a:t>
            </a:r>
            <a:r>
              <a:rPr lang="nb-NO" sz="1800" dirty="0"/>
              <a:t>av </a:t>
            </a:r>
            <a:r>
              <a:rPr lang="nb-NO" sz="1800" dirty="0" smtClean="0"/>
              <a:t>markedsføringsarbeidet</a:t>
            </a:r>
          </a:p>
          <a:p>
            <a:pPr marL="285750" lvl="0" indent="-285750" algn="l">
              <a:buFont typeface="Wingdings" pitchFamily="2" charset="2"/>
              <a:buChar char="§"/>
            </a:pPr>
            <a:r>
              <a:rPr lang="nb-NO" sz="1800" dirty="0" smtClean="0"/>
              <a:t>Utarbeiding </a:t>
            </a:r>
            <a:r>
              <a:rPr lang="nb-NO" sz="1800" dirty="0"/>
              <a:t>av administrative </a:t>
            </a:r>
            <a:r>
              <a:rPr lang="nb-NO" sz="1800" dirty="0" smtClean="0"/>
              <a:t>rutiner</a:t>
            </a:r>
          </a:p>
          <a:p>
            <a:pPr marL="285750" lvl="0" indent="-285750" algn="l">
              <a:buFont typeface="Wingdings" pitchFamily="2" charset="2"/>
              <a:buChar char="§"/>
            </a:pPr>
            <a:r>
              <a:rPr lang="nb-NO" sz="1800" dirty="0" smtClean="0"/>
              <a:t>Endring </a:t>
            </a:r>
            <a:r>
              <a:rPr lang="nb-NO" sz="1800" dirty="0"/>
              <a:t>i tildeling av likepersontilskudd – økt fokus på eksterne finansieringskilder</a:t>
            </a:r>
          </a:p>
          <a:p>
            <a:pPr algn="l"/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0619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208912" cy="1080120"/>
          </a:xfrm>
        </p:spPr>
        <p:txBody>
          <a:bodyPr>
            <a:noAutofit/>
          </a:bodyPr>
          <a:lstStyle/>
          <a:p>
            <a:r>
              <a:rPr lang="nb-NO" sz="2400" dirty="0" smtClean="0"/>
              <a:t>Målsettingen med likepersonhjelpen i NHF er: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600" y="2276872"/>
            <a:ext cx="7437512" cy="2304256"/>
          </a:xfrm>
        </p:spPr>
        <p:txBody>
          <a:bodyPr>
            <a:normAutofit/>
          </a:bodyPr>
          <a:lstStyle/>
          <a:p>
            <a:r>
              <a:rPr lang="nb-NO" sz="1800" dirty="0"/>
              <a:t>En bevisstgjøring på egen livssituasjon</a:t>
            </a:r>
          </a:p>
          <a:p>
            <a:r>
              <a:rPr lang="nb-NO" sz="1800" dirty="0"/>
              <a:t>Å tilpasse seg en ny livssituasjon</a:t>
            </a:r>
          </a:p>
          <a:p>
            <a:r>
              <a:rPr lang="nb-NO" sz="1800" dirty="0"/>
              <a:t>Økt kunnskap om egen diagnose</a:t>
            </a:r>
          </a:p>
          <a:p>
            <a:r>
              <a:rPr lang="nb-NO" sz="1800" dirty="0"/>
              <a:t>Økt kunnskap om egne muligheter og ressurser</a:t>
            </a:r>
          </a:p>
          <a:p>
            <a:pPr>
              <a:buFont typeface="Wingdings" pitchFamily="2" charset="2"/>
              <a:buChar char="§"/>
            </a:pP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6540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b="1" dirty="0" err="1" smtClean="0"/>
              <a:t>NHFs</a:t>
            </a:r>
            <a:r>
              <a:rPr lang="nb-NO" sz="2400" b="1" dirty="0" smtClean="0"/>
              <a:t> hovedkontor har ansvar for å:</a:t>
            </a:r>
            <a:endParaRPr lang="nb-NO" sz="24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nb-NO" sz="2000" dirty="0" smtClean="0"/>
          </a:p>
          <a:p>
            <a:pPr lvl="1"/>
            <a:r>
              <a:rPr lang="nb-NO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Koordinere og være et faglig knutepunkt for all likepersonaktivitet i NHF</a:t>
            </a:r>
          </a:p>
          <a:p>
            <a:pPr lvl="1"/>
            <a:r>
              <a:rPr lang="nb-NO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Legge til rette for god og betydningsfull involvering fra landsforeninger og regioner når nye aktiviteter og andre planer skal legges</a:t>
            </a:r>
          </a:p>
          <a:p>
            <a:pPr lvl="1"/>
            <a:r>
              <a:rPr lang="nb-NO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Sørge for at det utarbeides gode og hensiktsmessige administrative rutiner </a:t>
            </a:r>
          </a:p>
          <a:p>
            <a:pPr lvl="1"/>
            <a:r>
              <a:rPr lang="nb-NO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Bistå i rapporterings- og søknadsarbeid</a:t>
            </a:r>
          </a:p>
          <a:p>
            <a:pPr lvl="1"/>
            <a:r>
              <a:rPr lang="nb-NO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Utforme og formidle informasjon om likepersontilbud knyttet til livssituasjon</a:t>
            </a:r>
          </a:p>
          <a:p>
            <a:pPr lvl="1"/>
            <a:r>
              <a:rPr lang="nb-NO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Sørge for formidling av oppdatert og god informasjon om aktuelle  finansieringskilder</a:t>
            </a:r>
          </a:p>
          <a:p>
            <a:pPr lvl="1"/>
            <a:r>
              <a:rPr lang="nb-NO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Organisere og utvikle kurs i grunnopplæring for nye likepersoner Utvelgelse til kursene må skje i nært samarbeid med regioner og landsforeninger. </a:t>
            </a:r>
          </a:p>
          <a:p>
            <a:pPr lvl="1"/>
            <a:r>
              <a:rPr lang="nb-NO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Styre aktiviteter med sentral forankring</a:t>
            </a:r>
          </a:p>
          <a:p>
            <a:pPr lvl="1"/>
            <a:r>
              <a:rPr lang="nb-NO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Legge til rette for samarbeid med relevante organisasjoner</a:t>
            </a:r>
          </a:p>
          <a:p>
            <a:pPr lvl="1"/>
            <a:r>
              <a:rPr lang="nb-NO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Etablere og holde kontakten med aktuelle, eksterne fagmiljøer</a:t>
            </a:r>
          </a:p>
          <a:p>
            <a:pPr lvl="1"/>
            <a:r>
              <a:rPr lang="nb-NO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Bidra med interessepolitiske innspill til organisasjonens satsing på rehabiliteringsfeltet</a:t>
            </a:r>
          </a:p>
          <a:p>
            <a:pPr marL="0" indent="0">
              <a:buNone/>
            </a:pPr>
            <a:endParaRPr lang="nb-NO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/>
              <a:t>NHFs</a:t>
            </a:r>
            <a:r>
              <a:rPr lang="nb-NO" sz="2400" dirty="0" smtClean="0"/>
              <a:t> regioner har ansvar for å:</a:t>
            </a:r>
            <a:endParaRPr lang="nb-NO" sz="2400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344816" cy="3096344"/>
          </a:xfrm>
        </p:spPr>
        <p:txBody>
          <a:bodyPr>
            <a:normAutofit/>
          </a:bodyPr>
          <a:lstStyle/>
          <a:p>
            <a:pPr marL="800100" lvl="1" indent="-342900" algn="l">
              <a:buFont typeface="Wingdings" pitchFamily="2" charset="2"/>
              <a:buChar char="§"/>
            </a:pPr>
            <a:r>
              <a:rPr lang="nb-NO" sz="1900" dirty="0">
                <a:latin typeface="Arial" pitchFamily="34" charset="0"/>
                <a:cs typeface="Arial" pitchFamily="34" charset="0"/>
              </a:rPr>
              <a:t>Planlegge og gjennomføre </a:t>
            </a:r>
            <a:r>
              <a:rPr lang="nb-NO" sz="1900" dirty="0" smtClean="0">
                <a:latin typeface="Arial" pitchFamily="34" charset="0"/>
                <a:cs typeface="Arial" pitchFamily="34" charset="0"/>
              </a:rPr>
              <a:t>rekrutteringsaktiviteter</a:t>
            </a:r>
          </a:p>
          <a:p>
            <a:pPr marL="800100" lvl="1" indent="-342900" algn="l">
              <a:buFont typeface="Wingdings" pitchFamily="2" charset="2"/>
              <a:buChar char="§"/>
            </a:pPr>
            <a:r>
              <a:rPr lang="nb-NO" sz="1900" dirty="0" smtClean="0">
                <a:latin typeface="Arial" pitchFamily="34" charset="0"/>
                <a:cs typeface="Arial" pitchFamily="34" charset="0"/>
              </a:rPr>
              <a:t>Registrere </a:t>
            </a:r>
            <a:r>
              <a:rPr lang="nb-NO" sz="1900" dirty="0">
                <a:latin typeface="Arial" pitchFamily="34" charset="0"/>
                <a:cs typeface="Arial" pitchFamily="34" charset="0"/>
              </a:rPr>
              <a:t>og ajourføre opplysninger om likepersoner og aktiviteter i egen </a:t>
            </a:r>
            <a:r>
              <a:rPr lang="nb-NO" sz="1900" dirty="0" smtClean="0">
                <a:latin typeface="Arial" pitchFamily="34" charset="0"/>
                <a:cs typeface="Arial" pitchFamily="34" charset="0"/>
              </a:rPr>
              <a:t>region</a:t>
            </a:r>
          </a:p>
          <a:p>
            <a:pPr marL="800100" lvl="1" indent="-342900" algn="l">
              <a:buFont typeface="Wingdings" pitchFamily="2" charset="2"/>
              <a:buChar char="§"/>
            </a:pPr>
            <a:r>
              <a:rPr lang="nb-NO" sz="1900" dirty="0" smtClean="0">
                <a:latin typeface="Arial" pitchFamily="34" charset="0"/>
                <a:cs typeface="Arial" pitchFamily="34" charset="0"/>
              </a:rPr>
              <a:t>Bidra </a:t>
            </a:r>
            <a:r>
              <a:rPr lang="nb-NO" sz="1900" dirty="0">
                <a:latin typeface="Arial" pitchFamily="34" charset="0"/>
                <a:cs typeface="Arial" pitchFamily="34" charset="0"/>
              </a:rPr>
              <a:t>til å informere om </a:t>
            </a:r>
            <a:r>
              <a:rPr lang="nb-NO" sz="1900" dirty="0" smtClean="0">
                <a:latin typeface="Arial" pitchFamily="34" charset="0"/>
                <a:cs typeface="Arial" pitchFamily="34" charset="0"/>
              </a:rPr>
              <a:t>likepersonarbeidet</a:t>
            </a:r>
          </a:p>
          <a:p>
            <a:pPr marL="800100" lvl="1" indent="-342900" algn="l">
              <a:buFont typeface="Wingdings" pitchFamily="2" charset="2"/>
              <a:buChar char="§"/>
            </a:pPr>
            <a:r>
              <a:rPr lang="nb-NO" sz="1900" dirty="0" smtClean="0">
                <a:latin typeface="Arial" pitchFamily="34" charset="0"/>
                <a:cs typeface="Arial" pitchFamily="34" charset="0"/>
              </a:rPr>
              <a:t>Bidra </a:t>
            </a:r>
            <a:r>
              <a:rPr lang="nb-NO" sz="1900" dirty="0">
                <a:latin typeface="Arial" pitchFamily="34" charset="0"/>
                <a:cs typeface="Arial" pitchFamily="34" charset="0"/>
              </a:rPr>
              <a:t>til å følge opp </a:t>
            </a:r>
            <a:r>
              <a:rPr lang="nb-NO" sz="1900" dirty="0" smtClean="0">
                <a:latin typeface="Arial" pitchFamily="34" charset="0"/>
                <a:cs typeface="Arial" pitchFamily="34" charset="0"/>
              </a:rPr>
              <a:t>likepersonene</a:t>
            </a:r>
          </a:p>
          <a:p>
            <a:pPr marL="800100" lvl="1" indent="-342900" algn="l">
              <a:buFont typeface="Wingdings" pitchFamily="2" charset="2"/>
              <a:buChar char="§"/>
            </a:pPr>
            <a:r>
              <a:rPr lang="nb-NO" sz="1900" dirty="0" smtClean="0">
                <a:latin typeface="Arial" pitchFamily="34" charset="0"/>
                <a:cs typeface="Arial" pitchFamily="34" charset="0"/>
              </a:rPr>
              <a:t>Bidra </a:t>
            </a:r>
            <a:r>
              <a:rPr lang="nb-NO" sz="1900" dirty="0">
                <a:latin typeface="Arial" pitchFamily="34" charset="0"/>
                <a:cs typeface="Arial" pitchFamily="34" charset="0"/>
              </a:rPr>
              <a:t>i aktuelle samarbeidstilbud</a:t>
            </a:r>
          </a:p>
          <a:p>
            <a:r>
              <a:rPr lang="nb-NO" sz="1900" dirty="0"/>
              <a:t> </a:t>
            </a:r>
          </a:p>
          <a:p>
            <a:pPr algn="l"/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b="1" dirty="0" err="1" smtClean="0"/>
              <a:t>NHFs</a:t>
            </a:r>
            <a:r>
              <a:rPr lang="nb-NO" sz="2400" b="1" dirty="0" smtClean="0"/>
              <a:t> landsforeninger har ansvar for å:</a:t>
            </a:r>
            <a:endParaRPr lang="nb-NO" sz="24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808312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nb-NO" sz="1800" dirty="0"/>
              <a:t>Planlegge, følge opp og videreutvikle diagnoserettet likepersonaktivitet </a:t>
            </a:r>
          </a:p>
          <a:p>
            <a:pPr lvl="1">
              <a:buFont typeface="Wingdings" pitchFamily="2" charset="2"/>
              <a:buChar char="§"/>
            </a:pPr>
            <a:r>
              <a:rPr lang="nn-NO" sz="1800" dirty="0"/>
              <a:t>Planlegge og gjennomføre rekrutteringsaktiviteter</a:t>
            </a:r>
            <a:endParaRPr lang="nb-NO" sz="1800" dirty="0"/>
          </a:p>
          <a:p>
            <a:pPr lvl="1">
              <a:buFont typeface="Wingdings" pitchFamily="2" charset="2"/>
              <a:buChar char="§"/>
            </a:pPr>
            <a:r>
              <a:rPr lang="nb-NO" sz="1800" dirty="0"/>
              <a:t>Oppdatere diagnoserettet likepersoninformasjon </a:t>
            </a:r>
          </a:p>
          <a:p>
            <a:pPr lvl="1">
              <a:buFont typeface="Wingdings" pitchFamily="2" charset="2"/>
              <a:buChar char="§"/>
            </a:pPr>
            <a:r>
              <a:rPr lang="nb-NO" sz="1800" dirty="0"/>
              <a:t>Bidra til å følge opp likepersonene</a:t>
            </a:r>
          </a:p>
          <a:p>
            <a:pPr lvl="1">
              <a:buFont typeface="Wingdings" pitchFamily="2" charset="2"/>
              <a:buChar char="§"/>
            </a:pPr>
            <a:r>
              <a:rPr lang="nb-NO" sz="1800" dirty="0"/>
              <a:t>Bidra i aktuelle samarbeidstilbud </a:t>
            </a:r>
          </a:p>
          <a:p>
            <a:pPr marL="0" indent="0">
              <a:buNone/>
            </a:pPr>
            <a:r>
              <a:rPr lang="nb-NO" sz="1900" dirty="0"/>
              <a:t> </a:t>
            </a:r>
          </a:p>
          <a:p>
            <a:pPr marL="0" indent="0">
              <a:buNone/>
            </a:pPr>
            <a:r>
              <a:rPr lang="nb-NO" b="1" dirty="0"/>
              <a:t> </a:t>
            </a:r>
            <a:endParaRPr lang="nb-NO" sz="2800" dirty="0"/>
          </a:p>
          <a:p>
            <a:pPr marL="0" indent="0">
              <a:buNone/>
            </a:pPr>
            <a:endParaRPr lang="nb-NO" sz="1800" dirty="0" smtClean="0"/>
          </a:p>
        </p:txBody>
      </p:sp>
    </p:spTree>
    <p:extLst>
      <p:ext uri="{BB962C8B-B14F-4D97-AF65-F5344CB8AC3E}">
        <p14:creationId xmlns:p14="http://schemas.microsoft.com/office/powerpoint/2010/main" val="83892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 smtClean="0"/>
              <a:t>Hvordan skal vi få til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2400" b="1" dirty="0" smtClean="0"/>
              <a:t>Et økt engasjement og en god kommunikasjon</a:t>
            </a:r>
          </a:p>
          <a:p>
            <a:pPr marL="0" indent="0" algn="ctr">
              <a:buNone/>
            </a:pPr>
            <a:endParaRPr lang="nb-NO" sz="2400" b="1" dirty="0"/>
          </a:p>
          <a:p>
            <a:pPr marL="0" indent="0" algn="ctr">
              <a:buNone/>
            </a:pPr>
            <a:r>
              <a:rPr lang="nb-NO" sz="2400" b="1" dirty="0" smtClean="0"/>
              <a:t>for å</a:t>
            </a:r>
          </a:p>
          <a:p>
            <a:pPr marL="0" indent="0" algn="ctr">
              <a:buNone/>
            </a:pPr>
            <a:endParaRPr lang="nb-NO" sz="2400" b="1" dirty="0" smtClean="0"/>
          </a:p>
          <a:p>
            <a:pPr marL="0" indent="0" algn="ctr">
              <a:buNone/>
            </a:pPr>
            <a:r>
              <a:rPr lang="nb-NO" sz="2400" b="1" dirty="0" smtClean="0"/>
              <a:t>utvikle likepersonarbeidet i NHF til noe vi alle kan være</a:t>
            </a:r>
          </a:p>
          <a:p>
            <a:pPr marL="0" indent="0" algn="ctr">
              <a:buNone/>
            </a:pPr>
            <a:endParaRPr lang="nb-NO" sz="2400" b="1" dirty="0"/>
          </a:p>
          <a:p>
            <a:pPr marL="0" indent="0" algn="ctr">
              <a:buNone/>
            </a:pPr>
            <a:r>
              <a:rPr lang="nb-NO" sz="2400" b="1" dirty="0" smtClean="0"/>
              <a:t> felles om og stolte av</a:t>
            </a:r>
            <a:r>
              <a:rPr lang="nb-NO" sz="44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485459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mal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TaxCatchAll xmlns="91b1478a-a65c-4a20-a811-a5013382a7e3">
      <Value>36</Value>
    </TaxCatchAll>
    <OrganisasjonsleddTaxHTField0 xmlns="91b1478a-a65c-4a20-a811-a5013382a7e3">
      <Terms xmlns="http://schemas.microsoft.com/office/infopath/2007/PartnerControls">
        <TermInfo xmlns="http://schemas.microsoft.com/office/infopath/2007/PartnerControls">
          <TermName>Sentralt</TermName>
          <TermId>f74359e2-db57-43fb-aceb-dd09fc32f492</TermId>
        </TermInfo>
      </Terms>
    </OrganisasjonsleddTaxHTField0>
    <ÅrTaxHTField0 xmlns="91b1478a-a65c-4a20-a811-a5013382a7e3">
      <Terms xmlns="http://schemas.microsoft.com/office/infopath/2007/PartnerControls"/>
    </År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1BB5C59AAC7AC4F8E19A44ADB5B83EF" ma:contentTypeVersion="3" ma:contentTypeDescription="Opprett et nytt dokument." ma:contentTypeScope="" ma:versionID="c4008f9367157c2254a4102d22301d0a">
  <xsd:schema xmlns:xsd="http://www.w3.org/2001/XMLSchema" xmlns:xs="http://www.w3.org/2001/XMLSchema" xmlns:p="http://schemas.microsoft.com/office/2006/metadata/properties" xmlns:ns2="91b1478a-a65c-4a20-a811-a5013382a7e3" xmlns:ns3="241b471f-05ac-424d-ae1c-0b29cd910a55" targetNamespace="http://schemas.microsoft.com/office/2006/metadata/properties" ma:root="true" ma:fieldsID="2c2c9f34526a00eda2e5a72603ac1323" ns2:_="" ns3:_="">
    <xsd:import namespace="91b1478a-a65c-4a20-a811-a5013382a7e3"/>
    <xsd:import namespace="241b471f-05ac-424d-ae1c-0b29cd910a55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OrganisasjonsleddTaxHTField0" minOccurs="0"/>
                <xsd:element ref="ns2:ÅrTaxHTField0" minOccurs="0"/>
                <xsd:element ref="ns3:P000000000000000000000000000000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b1478a-a65c-4a20-a811-a5013382a7e3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894bb8fc-9f52-4785-92ed-4626d0d51436}" ma:internalName="TaxCatchAll" ma:showField="CatchAllData" ma:web="91b1478a-a65c-4a20-a811-a5013382a7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894bb8fc-9f52-4785-92ed-4626d0d51436}" ma:internalName="TaxCatchAllLabel" ma:readOnly="true" ma:showField="CatchAllDataLabel" ma:web="91b1478a-a65c-4a20-a811-a5013382a7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rganisasjonsleddTaxHTField0" ma:index="10" nillable="true" ma:taxonomy="true" ma:internalName="OrganisasjonsleddTaxHTField0" ma:taxonomyFieldName="Organisasjonsledd" ma:displayName="Organisasjonsledd" ma:readOnly="false" ma:default="" ma:fieldId="{52f30d27-ccc7-4417-a385-bd534cfc66b7}" ma:taxonomyMulti="true" ma:sspId="61cb522a-a89f-4732-ae6c-d0a3bc5d0c25" ma:termSetId="8741f715-3256-4674-b1bf-ff5321da31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ÅrTaxHTField0" ma:index="13" nillable="true" ma:taxonomy="true" ma:internalName="_x00c5_rTaxHTField0" ma:taxonomyFieldName="_x00c5_r" ma:displayName="År" ma:readOnly="false" ma:default="" ma:fieldId="{19122887-7303-43d7-aee5-8ec15a8d2d05}" ma:taxonomyMulti="true" ma:sspId="61cb522a-a89f-4732-ae6c-d0a3bc5d0c25" ma:termSetId="51472867-d2b2-42a5-9f49-5eba00a4485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b471f-05ac-424d-ae1c-0b29cd910a55" elementFormDefault="qualified">
    <xsd:import namespace="http://schemas.microsoft.com/office/2006/documentManagement/types"/>
    <xsd:import namespace="http://schemas.microsoft.com/office/infopath/2007/PartnerControls"/>
    <xsd:element name="P0000000000000000000000000000001" ma:index="14" nillable="true" ma:displayName="Accessibility" ma:internalName="P0000000000000000000000000000001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C1A111-7B42-4237-B07B-158A9A4C0CF4}"/>
</file>

<file path=customXml/itemProps2.xml><?xml version="1.0" encoding="utf-8"?>
<ds:datastoreItem xmlns:ds="http://schemas.openxmlformats.org/officeDocument/2006/customXml" ds:itemID="{FA46967C-9A59-4FFD-9184-607C02F65665}"/>
</file>

<file path=customXml/itemProps3.xml><?xml version="1.0" encoding="utf-8"?>
<ds:datastoreItem xmlns:ds="http://schemas.openxmlformats.org/officeDocument/2006/customXml" ds:itemID="{E504E39D-0623-4EDE-825E-4286E2AC3EB7}"/>
</file>

<file path=docProps/app.xml><?xml version="1.0" encoding="utf-8"?>
<Properties xmlns="http://schemas.openxmlformats.org/officeDocument/2006/extended-properties" xmlns:vt="http://schemas.openxmlformats.org/officeDocument/2006/docPropsVTypes">
  <Template>Powerpoint%20mal_3</Template>
  <TotalTime>237</TotalTime>
  <Words>427</Words>
  <Application>Microsoft Office PowerPoint</Application>
  <PresentationFormat>Skjermfremvisning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Powerpoint mal_3</vt:lpstr>
      <vt:lpstr>1_Egendefinert utforming</vt:lpstr>
      <vt:lpstr>Egendefinert utforming</vt:lpstr>
      <vt:lpstr>Likepersonarbeid er en av satsningsområdene i Rammeplan 2013-2015</vt:lpstr>
      <vt:lpstr>Hva er gjort så langt?</vt:lpstr>
      <vt:lpstr>Strategi for organisasjonens likepersonarbeid</vt:lpstr>
      <vt:lpstr>Målsettingen med likepersonhjelpen i NHF er:</vt:lpstr>
      <vt:lpstr>NHFs hovedkontor har ansvar for å:</vt:lpstr>
      <vt:lpstr>NHFs regioner har ansvar for å:</vt:lpstr>
      <vt:lpstr>NHFs landsforeninger har ansvar for å:</vt:lpstr>
      <vt:lpstr>Hvordan skal vi få til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Rammeplan 2015- 2017</dc:title>
  <dc:creator>Astrid Strøm</dc:creator>
  <cp:lastModifiedBy>Arnstein Grendahl</cp:lastModifiedBy>
  <cp:revision>16</cp:revision>
  <dcterms:created xsi:type="dcterms:W3CDTF">2014-09-09T12:50:39Z</dcterms:created>
  <dcterms:modified xsi:type="dcterms:W3CDTF">2014-09-16T10:35:38Z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0x01010041BB5C59AAC7AC4F8E19A44ADB5B83EF</vt:lpwstr>
  </property>
  <property fmtid="{D5CDD505-2E9C-101B-9397-08002B2CF9AE}" pid="3" name="År">
    <vt:lpwstr/>
  </property>
  <property fmtid="{D5CDD505-2E9C-101B-9397-08002B2CF9AE}" pid="4" name="Organisasjonsledd">
    <vt:lpwstr>36;#Sentralt|f74359e2-db57-43fb-aceb-dd09fc32f492</vt:lpwstr>
  </property>
</Properties>
</file>