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28"/>
  </p:notesMasterIdLst>
  <p:sldIdLst>
    <p:sldId id="269" r:id="rId7"/>
    <p:sldId id="260" r:id="rId8"/>
    <p:sldId id="261" r:id="rId9"/>
    <p:sldId id="270" r:id="rId10"/>
    <p:sldId id="262" r:id="rId11"/>
    <p:sldId id="263" r:id="rId12"/>
    <p:sldId id="271" r:id="rId13"/>
    <p:sldId id="264" r:id="rId14"/>
    <p:sldId id="266" r:id="rId15"/>
    <p:sldId id="282" r:id="rId16"/>
    <p:sldId id="277" r:id="rId17"/>
    <p:sldId id="276" r:id="rId18"/>
    <p:sldId id="283" r:id="rId19"/>
    <p:sldId id="284" r:id="rId20"/>
    <p:sldId id="285" r:id="rId21"/>
    <p:sldId id="275" r:id="rId22"/>
    <p:sldId id="281" r:id="rId23"/>
    <p:sldId id="265" r:id="rId24"/>
    <p:sldId id="267" r:id="rId25"/>
    <p:sldId id="268" r:id="rId26"/>
    <p:sldId id="273" r:id="rId27"/>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ørgen Wien" initials="JW" lastIdx="3" clrIdx="0">
    <p:extLst>
      <p:ext uri="{19B8F6BF-5375-455C-9EA6-DF929625EA0E}">
        <p15:presenceInfo xmlns:p15="http://schemas.microsoft.com/office/powerpoint/2012/main" userId="S-1-5-21-2017212937-2026146776-216853069-16675" providerId="AD"/>
      </p:ext>
    </p:extLst>
  </p:cmAuthor>
  <p:cmAuthor id="2" name="Ellen Trondsen" initials="ET" lastIdx="8" clrIdx="1">
    <p:extLst>
      <p:ext uri="{19B8F6BF-5375-455C-9EA6-DF929625EA0E}">
        <p15:presenceInfo xmlns:p15="http://schemas.microsoft.com/office/powerpoint/2012/main" userId="S-1-5-21-2017212937-2026146776-216853069-10955" providerId="AD"/>
      </p:ext>
    </p:extLst>
  </p:cmAuthor>
  <p:cmAuthor id="3" name="Linda Åsheim" initials="LÅ" lastIdx="11" clrIdx="2">
    <p:extLst>
      <p:ext uri="{19B8F6BF-5375-455C-9EA6-DF929625EA0E}">
        <p15:presenceInfo xmlns:p15="http://schemas.microsoft.com/office/powerpoint/2012/main" userId="S-1-5-21-2017212937-2026146776-216853069-10968" providerId="AD"/>
      </p:ext>
    </p:extLst>
  </p:cmAuthor>
  <p:cmAuthor id="4" name="Gyda Nullmeyer" initials="GN" lastIdx="1" clrIdx="3">
    <p:extLst>
      <p:ext uri="{19B8F6BF-5375-455C-9EA6-DF929625EA0E}">
        <p15:presenceInfo xmlns:p15="http://schemas.microsoft.com/office/powerpoint/2012/main" userId="S-1-5-21-2017212937-2026146776-216853069-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96"/>
    <a:srgbClr val="EDEBDF"/>
    <a:srgbClr val="A62C07"/>
    <a:srgbClr val="C00000"/>
    <a:srgbClr val="5B6417"/>
    <a:srgbClr val="0A42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895" autoAdjust="0"/>
  </p:normalViewPr>
  <p:slideViewPr>
    <p:cSldViewPr>
      <p:cViewPr varScale="1">
        <p:scale>
          <a:sx n="79" d="100"/>
          <a:sy n="79" d="100"/>
        </p:scale>
        <p:origin x="102" y="49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8C7C31-D66E-4F3F-9E6C-EE7BDC7F960A}" type="datetimeFigureOut">
              <a:rPr lang="nb-NO" smtClean="0"/>
              <a:pPr/>
              <a:t>23.04.2020</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B0D51-5ED8-4C6A-9BDD-3E4B9BDC53D6}" type="slidenum">
              <a:rPr lang="nb-NO" smtClean="0"/>
              <a:pPr/>
              <a:t>‹#›</a:t>
            </a:fld>
            <a:endParaRPr lang="nb-NO"/>
          </a:p>
        </p:txBody>
      </p:sp>
    </p:spTree>
    <p:extLst>
      <p:ext uri="{BB962C8B-B14F-4D97-AF65-F5344CB8AC3E}">
        <p14:creationId xmlns:p14="http://schemas.microsoft.com/office/powerpoint/2010/main" val="320194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a:t>
            </a:fld>
            <a:endParaRPr lang="nb-NO"/>
          </a:p>
        </p:txBody>
      </p:sp>
    </p:spTree>
    <p:extLst>
      <p:ext uri="{BB962C8B-B14F-4D97-AF65-F5344CB8AC3E}">
        <p14:creationId xmlns:p14="http://schemas.microsoft.com/office/powerpoint/2010/main" val="343985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Dette er punktene til DAM helse som man har som disposisjon for prosjektbeskrivelsen. Hos DAM er det maks 8 sider prosjektbeskrivelse og det burde også være nok. Da har man litt press på seg til å beskrive prosjektet konsist og informativt, samtidig som man får plass til å fortelle hvorfor det er viktig hva man vil gjøre og hvordan. </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Merk at budsjett ikke er inkludert her – det kommer vi til etterpå, for det er et eget vedlegg. </a:t>
            </a:r>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10</a:t>
            </a:fld>
            <a:endParaRPr lang="nb-NO"/>
          </a:p>
        </p:txBody>
      </p:sp>
    </p:spTree>
    <p:extLst>
      <p:ext uri="{BB962C8B-B14F-4D97-AF65-F5344CB8AC3E}">
        <p14:creationId xmlns:p14="http://schemas.microsoft.com/office/powerpoint/2010/main" val="291504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11</a:t>
            </a:fld>
            <a:endParaRPr lang="nb-NO"/>
          </a:p>
        </p:txBody>
      </p:sp>
    </p:spTree>
    <p:extLst>
      <p:ext uri="{BB962C8B-B14F-4D97-AF65-F5344CB8AC3E}">
        <p14:creationId xmlns:p14="http://schemas.microsoft.com/office/powerpoint/2010/main" val="6250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Del 4 av DAM</a:t>
            </a:r>
            <a:r>
              <a:rPr lang="nb-NO" sz="1200" kern="1200" baseline="0" dirty="0" smtClean="0">
                <a:solidFill>
                  <a:schemeClr val="tx1"/>
                </a:solidFill>
                <a:effectLst/>
                <a:latin typeface="+mn-lt"/>
                <a:ea typeface="+mn-ea"/>
                <a:cs typeface="+mn-cs"/>
              </a:rPr>
              <a:t> sin </a:t>
            </a:r>
            <a:r>
              <a:rPr lang="nb-NO" sz="1200" kern="1200" dirty="0" smtClean="0">
                <a:solidFill>
                  <a:schemeClr val="tx1"/>
                </a:solidFill>
                <a:effectLst/>
                <a:latin typeface="+mn-lt"/>
                <a:ea typeface="+mn-ea"/>
                <a:cs typeface="+mn-cs"/>
              </a:rPr>
              <a:t>prosjektbeskrivelsen er en del punkter som mange nok synes er litt ukjente og til dels vanskelige, så jeg har tenkt til å vise dere noen eksempler. Igjen vel jeg vektlegge hvor lurt det er å snakke med hverandre og ikke være redd for å herme etter gode formuleringer og refleksjoner. Det er ikke sånn at hvordan vi har brukermedvirkning er noe hemmelig som må oppdages på nytt til hver søknadsrunde.</a:t>
            </a:r>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12</a:t>
            </a:fld>
            <a:endParaRPr lang="nb-NO"/>
          </a:p>
        </p:txBody>
      </p:sp>
    </p:spTree>
    <p:extLst>
      <p:ext uri="{BB962C8B-B14F-4D97-AF65-F5344CB8AC3E}">
        <p14:creationId xmlns:p14="http://schemas.microsoft.com/office/powerpoint/2010/main" val="142019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Dette er jo særlig viktig om prosjektet handler om sensitive tema eller om man skal behandle personopplysninger, om prosjektet omhandler barn m.m. Vis at dere har tenkt gjennom slike hensyn og har en plan for det.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13</a:t>
            </a:fld>
            <a:endParaRPr lang="nb-NO"/>
          </a:p>
        </p:txBody>
      </p:sp>
    </p:spTree>
    <p:extLst>
      <p:ext uri="{BB962C8B-B14F-4D97-AF65-F5344CB8AC3E}">
        <p14:creationId xmlns:p14="http://schemas.microsoft.com/office/powerpoint/2010/main" val="2948166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Frivillig innsats:</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Prøv å telle over hvor mye tid hver enkelt aktivitet tar å planlegge, gjennomføre. Husk å ta med tid til møter, planlegging, evaluering og selve gjennomføringen.</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Brukermedvirkning. Brukermedvirkning er essensielt; i hvilken grad og hvordan skal de som prosjektet omhandler selv være delaktige?</a:t>
            </a:r>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14</a:t>
            </a:fld>
            <a:endParaRPr lang="nb-NO"/>
          </a:p>
        </p:txBody>
      </p:sp>
    </p:spTree>
    <p:extLst>
      <p:ext uri="{BB962C8B-B14F-4D97-AF65-F5344CB8AC3E}">
        <p14:creationId xmlns:p14="http://schemas.microsoft.com/office/powerpoint/2010/main" val="3732893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Tilleggsfinansiering og andre ressurser. Husk å ta med alt dere selv bidrar med inn i prosjektet. Her skal jeg igjen vise dere et eksempel fra NHFU. Vi har som prinsipp at all vår aktivitet skal være fullfinansiert via prosjektmidler. Dvs. at de ressursene vi bidrar med inn i prosjektene er frivillighet, arbeidstid og det vi finansierer over drift. Ikke underdriv frivillighet som en ressurs. </a:t>
            </a:r>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15</a:t>
            </a:fld>
            <a:endParaRPr lang="nb-NO"/>
          </a:p>
        </p:txBody>
      </p:sp>
    </p:spTree>
    <p:extLst>
      <p:ext uri="{BB962C8B-B14F-4D97-AF65-F5344CB8AC3E}">
        <p14:creationId xmlns:p14="http://schemas.microsoft.com/office/powerpoint/2010/main" val="3418285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Et detaljert budsjett legges ved søknaden. </a:t>
            </a:r>
          </a:p>
          <a:p>
            <a:r>
              <a:rPr lang="nb-NO" sz="1200" kern="1200" dirty="0" smtClean="0">
                <a:solidFill>
                  <a:schemeClr val="tx1"/>
                </a:solidFill>
                <a:effectLst/>
                <a:latin typeface="+mn-lt"/>
                <a:ea typeface="+mn-ea"/>
                <a:cs typeface="+mn-cs"/>
              </a:rPr>
              <a:t>Det første du må gjøre er å sjekke: Hva er </a:t>
            </a:r>
            <a:r>
              <a:rPr lang="nb-NO" sz="1200" kern="1200" dirty="0" err="1" smtClean="0">
                <a:solidFill>
                  <a:schemeClr val="tx1"/>
                </a:solidFill>
                <a:effectLst/>
                <a:latin typeface="+mn-lt"/>
                <a:ea typeface="+mn-ea"/>
                <a:cs typeface="+mn-cs"/>
              </a:rPr>
              <a:t>tilskuddsgivers</a:t>
            </a:r>
            <a:r>
              <a:rPr lang="nb-NO" sz="1200" kern="1200" dirty="0" smtClean="0">
                <a:solidFill>
                  <a:schemeClr val="tx1"/>
                </a:solidFill>
                <a:effectLst/>
                <a:latin typeface="+mn-lt"/>
                <a:ea typeface="+mn-ea"/>
                <a:cs typeface="+mn-cs"/>
              </a:rPr>
              <a:t> krav til egenfinansiering? Hva gir de midler til? Noen gir f.eks. ikke til lønnsmidler eller til regnskapstjenester. Tilskudd til allerede påbegynte eller gjennomførte aktiviteter, sjekk ekstra nøye om du kan søke.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neste er: Hva er det som egentlig vil koste her. Søke om midler til det du trenger for å gjennomføre. Husk at det hender at man får innvilget prosjekt, men med færre år eller mindre penger enn man søkte om.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En annen ting som kanskje er verdt å nevne, er muligheten for samarbeidspartnere, altså andre organisasjoner som kan være gode å ha med på laget. DAM er veldig glad i slike samarbeidsprosjekter. Det er da også viktig å innhente samarbeidserklæring med underskrift fra de som blir med fra andre steder. </a:t>
            </a:r>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16</a:t>
            </a:fld>
            <a:endParaRPr lang="nb-NO"/>
          </a:p>
        </p:txBody>
      </p:sp>
    </p:spTree>
    <p:extLst>
      <p:ext uri="{BB962C8B-B14F-4D97-AF65-F5344CB8AC3E}">
        <p14:creationId xmlns:p14="http://schemas.microsoft.com/office/powerpoint/2010/main" val="99147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Alltid balanse mellom utgifter og inntekter, avrunde beløp til nærmeste tusen. Vær realistisk.</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Bruk noter for å forklare hvordan du har regnet ut noen av postene hvis du ønsker det.</a:t>
            </a:r>
          </a:p>
          <a:p>
            <a:endParaRPr lang="nb-NO" sz="1200" kern="1200" dirty="0" smtClean="0">
              <a:solidFill>
                <a:schemeClr val="tx1"/>
              </a:solidFill>
              <a:effectLst/>
              <a:latin typeface="+mn-lt"/>
              <a:ea typeface="+mn-ea"/>
              <a:cs typeface="+mn-cs"/>
            </a:endParaRPr>
          </a:p>
          <a:p>
            <a:r>
              <a:rPr lang="nb-NO" dirty="0" smtClean="0"/>
              <a:t>ST: Bilde av et ferdigutfylt</a:t>
            </a:r>
            <a:r>
              <a:rPr lang="nb-NO" baseline="0" dirty="0" smtClean="0"/>
              <a:t> budsjett. </a:t>
            </a:r>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17</a:t>
            </a:fld>
            <a:endParaRPr lang="nb-NO"/>
          </a:p>
        </p:txBody>
      </p:sp>
    </p:spTree>
    <p:extLst>
      <p:ext uri="{BB962C8B-B14F-4D97-AF65-F5344CB8AC3E}">
        <p14:creationId xmlns:p14="http://schemas.microsoft.com/office/powerpoint/2010/main" val="186501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Jeg tenkte litt på dette med å nevne at de fleste søknader opererer med et eget søknadsskjema som skal fylles ut og at det er viktig å være spisset, konkret og presis i formuleringene fordi de opererer med tegnbegrensninger på alle punkter. Og at det må være samsvar mellom prosjektbeskrivelsen og det som blir skrevet inn i skjemaet. Stiftelsen DAM legger stor vekt på sammendragene i skjemaene, og Linda forteller at hun har erfaring med at søknader som ikke fanger interessen deres i skjemaet fort bare legges bort og ikke vurderes videre. Dermed hjelper det lite å ha en super prosjektbeskrivelse med alt av forklaringer og god fremstilling dersom det som står i skjemaet ikke er godt nok. Husk å sette av nok tid til skjemaet, for her er det en del punkter og noe av det krever litt tid. </a:t>
            </a:r>
          </a:p>
          <a:p>
            <a:r>
              <a:rPr lang="nb-NO" sz="1200" kern="1200" dirty="0" smtClean="0">
                <a:solidFill>
                  <a:schemeClr val="tx1"/>
                </a:solidFill>
                <a:effectLst/>
                <a:latin typeface="+mn-lt"/>
                <a:ea typeface="+mn-ea"/>
                <a:cs typeface="+mn-cs"/>
              </a:rPr>
              <a:t>I skjemaet så er det </a:t>
            </a:r>
            <a:r>
              <a:rPr lang="nb-NO" sz="1200" kern="1200" dirty="0" err="1" smtClean="0">
                <a:solidFill>
                  <a:schemeClr val="tx1"/>
                </a:solidFill>
                <a:effectLst/>
                <a:latin typeface="+mn-lt"/>
                <a:ea typeface="+mn-ea"/>
                <a:cs typeface="+mn-cs"/>
              </a:rPr>
              <a:t>autolagring</a:t>
            </a:r>
            <a:r>
              <a:rPr lang="nb-NO" sz="1200" kern="1200" dirty="0" smtClean="0">
                <a:solidFill>
                  <a:schemeClr val="tx1"/>
                </a:solidFill>
                <a:effectLst/>
                <a:latin typeface="+mn-lt"/>
                <a:ea typeface="+mn-ea"/>
                <a:cs typeface="+mn-cs"/>
              </a:rPr>
              <a:t>, så man kan begynne på det, gå ut og inn igjen en annen dag, og det er også gode hjelpetekster underveis, som forklarer hva du skal skrive i de ulike boksene og hvor mange tegn du får bruke.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18</a:t>
            </a:fld>
            <a:endParaRPr lang="nb-NO"/>
          </a:p>
        </p:txBody>
      </p:sp>
    </p:spTree>
    <p:extLst>
      <p:ext uri="{BB962C8B-B14F-4D97-AF65-F5344CB8AC3E}">
        <p14:creationId xmlns:p14="http://schemas.microsoft.com/office/powerpoint/2010/main" val="480043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19</a:t>
            </a:fld>
            <a:endParaRPr lang="nb-NO"/>
          </a:p>
        </p:txBody>
      </p:sp>
    </p:spTree>
    <p:extLst>
      <p:ext uri="{BB962C8B-B14F-4D97-AF65-F5344CB8AC3E}">
        <p14:creationId xmlns:p14="http://schemas.microsoft.com/office/powerpoint/2010/main" val="362847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2</a:t>
            </a:fld>
            <a:endParaRPr lang="nb-NO"/>
          </a:p>
        </p:txBody>
      </p:sp>
    </p:spTree>
    <p:extLst>
      <p:ext uri="{BB962C8B-B14F-4D97-AF65-F5344CB8AC3E}">
        <p14:creationId xmlns:p14="http://schemas.microsoft.com/office/powerpoint/2010/main" val="1390147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Vi må ta med noen få ord om rapportering- det er en viktig slutt, det er svært sjeldent en får midler uten krav til rapportering.  Men dette kan vi gjøre svært kort.  Som f.eks. Les alltid nøye </a:t>
            </a:r>
            <a:r>
              <a:rPr lang="nb-NO" sz="1200" kern="1200" dirty="0" err="1" smtClean="0">
                <a:solidFill>
                  <a:schemeClr val="tx1"/>
                </a:solidFill>
                <a:effectLst/>
                <a:latin typeface="+mn-lt"/>
                <a:ea typeface="+mn-ea"/>
                <a:cs typeface="+mn-cs"/>
              </a:rPr>
              <a:t>tilskuddsgivers</a:t>
            </a:r>
            <a:r>
              <a:rPr lang="nb-NO" sz="1200" kern="1200" dirty="0" smtClean="0">
                <a:solidFill>
                  <a:schemeClr val="tx1"/>
                </a:solidFill>
                <a:effectLst/>
                <a:latin typeface="+mn-lt"/>
                <a:ea typeface="+mn-ea"/>
                <a:cs typeface="+mn-cs"/>
              </a:rPr>
              <a:t> krav til rapportering og vær ekstra oppmerksom å tidsfrist for rapportering. I tillegg, husk det er alltid lurt å evaluere underveis.</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Revisjon kreves på prosjekter som har fått et visst beløp; hos DAM er det de som er over 150.000 som må revideres. Der leveres det også en skriftlig sluttrapport som er en beskrivelse av hva som er gjort, og en regnskapsrapport som går kun på det regnskapelige :-)</a:t>
            </a:r>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20</a:t>
            </a:fld>
            <a:endParaRPr lang="nb-NO"/>
          </a:p>
        </p:txBody>
      </p:sp>
    </p:spTree>
    <p:extLst>
      <p:ext uri="{BB962C8B-B14F-4D97-AF65-F5344CB8AC3E}">
        <p14:creationId xmlns:p14="http://schemas.microsoft.com/office/powerpoint/2010/main" val="73503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21</a:t>
            </a:fld>
            <a:endParaRPr lang="nb-NO"/>
          </a:p>
        </p:txBody>
      </p:sp>
    </p:spTree>
    <p:extLst>
      <p:ext uri="{BB962C8B-B14F-4D97-AF65-F5344CB8AC3E}">
        <p14:creationId xmlns:p14="http://schemas.microsoft.com/office/powerpoint/2010/main" val="312077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3</a:t>
            </a:fld>
            <a:endParaRPr lang="nb-NO"/>
          </a:p>
        </p:txBody>
      </p:sp>
    </p:spTree>
    <p:extLst>
      <p:ext uri="{BB962C8B-B14F-4D97-AF65-F5344CB8AC3E}">
        <p14:creationId xmlns:p14="http://schemas.microsoft.com/office/powerpoint/2010/main" val="327877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4</a:t>
            </a:fld>
            <a:endParaRPr lang="nb-NO"/>
          </a:p>
        </p:txBody>
      </p:sp>
    </p:spTree>
    <p:extLst>
      <p:ext uri="{BB962C8B-B14F-4D97-AF65-F5344CB8AC3E}">
        <p14:creationId xmlns:p14="http://schemas.microsoft.com/office/powerpoint/2010/main" val="363016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5</a:t>
            </a:fld>
            <a:endParaRPr lang="nb-NO"/>
          </a:p>
        </p:txBody>
      </p:sp>
    </p:spTree>
    <p:extLst>
      <p:ext uri="{BB962C8B-B14F-4D97-AF65-F5344CB8AC3E}">
        <p14:creationId xmlns:p14="http://schemas.microsoft.com/office/powerpoint/2010/main" val="302936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Sett deg inn i hvilken frist du må forholde deg til der du skal søke midler. Pass på å undersøke om det er interne søknadsfrister. Dette gjelder f.eks. for DAM helse, her er det en internfrist for når søknaden skal være inne hos NHF sin koordinator, Linda.</a:t>
            </a:r>
          </a:p>
          <a:p>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Oppfyller prosjektet kriteriene? Se på utlysningen; hva gis det midler til. Se også her på nøkkelord og eventuelle prioriteringer. Her kan dere finne mange formuleringer som det kan være lurt å hente opp igjen i selve søknaden. Dette kan være ord som frivillighet, mestring, deltagelse, unge, psykisk helse, seksualitet osv. </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Opprette bruker eller få tilgang. Trenger du å få tilgang, er dette noe du er avhengig av en annen for å få til? I så fall husk å være ute i god tid. Det er ofte mange som skal ha hjelp med akkurat det samme rett før fristen. </a:t>
            </a:r>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6</a:t>
            </a:fld>
            <a:endParaRPr lang="nb-NO"/>
          </a:p>
        </p:txBody>
      </p:sp>
    </p:spTree>
    <p:extLst>
      <p:ext uri="{BB962C8B-B14F-4D97-AF65-F5344CB8AC3E}">
        <p14:creationId xmlns:p14="http://schemas.microsoft.com/office/powerpoint/2010/main" val="250689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 logoene</a:t>
            </a:r>
            <a:r>
              <a:rPr lang="nb-NO" baseline="0" dirty="0" smtClean="0"/>
              <a:t> til Buf.dir. Helse Sør Øst, Stiftelsen DAM, Stiftelsen Sophies Minde, Fritt ord, Gjensidige stiftelsen, LNU, Sparebankstiftelsen DNB, </a:t>
            </a:r>
            <a:r>
              <a:rPr lang="nb-NO" baseline="0" dirty="0" err="1" smtClean="0"/>
              <a:t>IMDi</a:t>
            </a:r>
            <a:r>
              <a:rPr lang="nb-NO" baseline="0" dirty="0" smtClean="0"/>
              <a:t>, Helsedirektoratet, </a:t>
            </a:r>
            <a:r>
              <a:rPr lang="nb-NO" baseline="0" dirty="0" err="1" smtClean="0"/>
              <a:t>Anthonstiftelsen</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7</a:t>
            </a:fld>
            <a:endParaRPr lang="nb-NO"/>
          </a:p>
        </p:txBody>
      </p:sp>
    </p:spTree>
    <p:extLst>
      <p:ext uri="{BB962C8B-B14F-4D97-AF65-F5344CB8AC3E}">
        <p14:creationId xmlns:p14="http://schemas.microsoft.com/office/powerpoint/2010/main" val="56779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8</a:t>
            </a:fld>
            <a:endParaRPr lang="nb-NO"/>
          </a:p>
        </p:txBody>
      </p:sp>
    </p:spTree>
    <p:extLst>
      <p:ext uri="{BB962C8B-B14F-4D97-AF65-F5344CB8AC3E}">
        <p14:creationId xmlns:p14="http://schemas.microsoft.com/office/powerpoint/2010/main" val="421908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de større søknadene, som DAM helse, skal man legge ved en prosjektbeskrivelse. Det varierer hvor mye man kan skrive og noen har maler for hva de ønsker at du skal si noe om, men som regel handler det om følgende innhold.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Bakgrunn og mål– hvorfor er det et behov for dette prosjektet? Her kan dere gjerne spille på statistikk og forskning, erfaring fra eget arbeid og tidligere prosjekter. Hva er målet med prosjektet? Del gjerne opp i et hovedmål og et sekundær og tertiærmål eller et hovedmål og flere delmål.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Tiltaket – hva skal vi gjøre?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Måloppnåelse - hvordan skal vi oppnå målene?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Hvordan skal vi nå ut til målgruppen?</a:t>
            </a:r>
          </a:p>
          <a:p>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Hvis du</a:t>
            </a:r>
            <a:r>
              <a:rPr lang="nb-NO" sz="1200" kern="1200" baseline="0" dirty="0" smtClean="0">
                <a:solidFill>
                  <a:schemeClr val="tx1"/>
                </a:solidFill>
                <a:effectLst/>
                <a:latin typeface="+mn-lt"/>
                <a:ea typeface="+mn-ea"/>
                <a:cs typeface="+mn-cs"/>
              </a:rPr>
              <a:t> skal ha med samarbeidspartnere (som eks. en annen organisasjon) f</a:t>
            </a:r>
            <a:r>
              <a:rPr lang="nb-NO" sz="1200" kern="1200" dirty="0" smtClean="0">
                <a:solidFill>
                  <a:schemeClr val="tx1"/>
                </a:solidFill>
                <a:effectLst/>
                <a:latin typeface="+mn-lt"/>
                <a:ea typeface="+mn-ea"/>
                <a:cs typeface="+mn-cs"/>
              </a:rPr>
              <a:t>ortell hvordan de enkelte partnere skal bidrar til aktivitetene/prosjektet.</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Oppsummert:</a:t>
            </a:r>
            <a:r>
              <a:rPr lang="nb-NO" sz="1200" kern="1200" dirty="0" smtClean="0">
                <a:solidFill>
                  <a:schemeClr val="tx1"/>
                </a:solidFill>
                <a:effectLst/>
                <a:latin typeface="+mn-lt"/>
                <a:ea typeface="+mn-ea"/>
                <a:cs typeface="+mn-cs"/>
              </a:rPr>
              <a:t> Prosjektbeskrivelsen skal vise hele prosjektforløpet fra start til slutt.</a:t>
            </a:r>
          </a:p>
          <a:p>
            <a:endParaRPr lang="nb-NO" dirty="0"/>
          </a:p>
        </p:txBody>
      </p:sp>
      <p:sp>
        <p:nvSpPr>
          <p:cNvPr id="4" name="Plassholder for lysbildenummer 3"/>
          <p:cNvSpPr>
            <a:spLocks noGrp="1"/>
          </p:cNvSpPr>
          <p:nvPr>
            <p:ph type="sldNum" sz="quarter" idx="10"/>
          </p:nvPr>
        </p:nvSpPr>
        <p:spPr/>
        <p:txBody>
          <a:bodyPr/>
          <a:lstStyle/>
          <a:p>
            <a:fld id="{7CDB0D51-5ED8-4C6A-9BDD-3E4B9BDC53D6}" type="slidenum">
              <a:rPr lang="nb-NO" smtClean="0"/>
              <a:pPr/>
              <a:t>9</a:t>
            </a:fld>
            <a:endParaRPr lang="nb-NO"/>
          </a:p>
        </p:txBody>
      </p:sp>
    </p:spTree>
    <p:extLst>
      <p:ext uri="{BB962C8B-B14F-4D97-AF65-F5344CB8AC3E}">
        <p14:creationId xmlns:p14="http://schemas.microsoft.com/office/powerpoint/2010/main" val="3070673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bg1"/>
        </a:solidFill>
        <a:effectLst/>
      </p:bgPr>
    </p:bg>
    <p:spTree>
      <p:nvGrpSpPr>
        <p:cNvPr id="1" name=""/>
        <p:cNvGrpSpPr/>
        <p:nvPr/>
      </p:nvGrpSpPr>
      <p:grpSpPr>
        <a:xfrm>
          <a:off x="0" y="0"/>
          <a:ext cx="0" cy="0"/>
          <a:chOff x="0" y="0"/>
          <a:chExt cx="0" cy="0"/>
        </a:xfrm>
      </p:grpSpPr>
      <p:sp>
        <p:nvSpPr>
          <p:cNvPr id="2" name="Tittel 1" title="Forsidetittel"/>
          <p:cNvSpPr>
            <a:spLocks noGrp="1"/>
          </p:cNvSpPr>
          <p:nvPr>
            <p:ph type="ctrTitle"/>
          </p:nvPr>
        </p:nvSpPr>
        <p:spPr>
          <a:xfrm>
            <a:off x="755576" y="627534"/>
            <a:ext cx="7772400" cy="1102519"/>
          </a:xfrm>
        </p:spPr>
        <p:txBody>
          <a:bodyPr/>
          <a:lstStyle>
            <a:lvl1pPr>
              <a:defRPr>
                <a:solidFill>
                  <a:srgbClr val="203896"/>
                </a:solidFill>
                <a:effectLst/>
              </a:defRPr>
            </a:lvl1pPr>
          </a:lstStyle>
          <a:p>
            <a:r>
              <a:rPr lang="nb-NO" smtClean="0"/>
              <a:t>Klikk for å redigere tittelstil</a:t>
            </a:r>
            <a:endParaRPr lang="nb-NO" dirty="0"/>
          </a:p>
        </p:txBody>
      </p:sp>
      <p:sp>
        <p:nvSpPr>
          <p:cNvPr id="3" name="Undertittel 2" title="Undertittel"/>
          <p:cNvSpPr>
            <a:spLocks noGrp="1"/>
          </p:cNvSpPr>
          <p:nvPr>
            <p:ph type="subTitle" idx="1"/>
          </p:nvPr>
        </p:nvSpPr>
        <p:spPr>
          <a:xfrm>
            <a:off x="1581436" y="2229044"/>
            <a:ext cx="6120680" cy="1350150"/>
          </a:xfrm>
        </p:spPr>
        <p:txBody>
          <a:bodyPr>
            <a:normAutofit/>
          </a:bodyPr>
          <a:lstStyle>
            <a:lvl1pPr marL="0" indent="0" algn="ctr">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Plassholder for bunntekst 4"/>
          <p:cNvSpPr>
            <a:spLocks noGrp="1"/>
          </p:cNvSpPr>
          <p:nvPr>
            <p:ph type="ftr" sz="quarter" idx="11"/>
          </p:nvPr>
        </p:nvSpPr>
        <p:spPr/>
        <p:txBody>
          <a:bodyPr/>
          <a:lstStyle/>
          <a:p>
            <a:endParaRPr lang="nb-NO"/>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7301" y="3723878"/>
            <a:ext cx="3028950" cy="951090"/>
          </a:xfrm>
          <a:prstGeom prst="rect">
            <a:avLst/>
          </a:prstGeom>
        </p:spPr>
      </p:pic>
      <p:sp>
        <p:nvSpPr>
          <p:cNvPr id="6" name="Rektangel 5"/>
          <p:cNvSpPr/>
          <p:nvPr userDrawn="1"/>
        </p:nvSpPr>
        <p:spPr>
          <a:xfrm>
            <a:off x="0" y="4199423"/>
            <a:ext cx="2987824" cy="892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28596" y="3600450"/>
            <a:ext cx="7786742" cy="425054"/>
          </a:xfrm>
        </p:spPr>
        <p:txBody>
          <a:bodyPr anchor="b"/>
          <a:lstStyle>
            <a:lvl1pPr algn="l">
              <a:defRPr sz="2000" b="1"/>
            </a:lvl1pPr>
          </a:lstStyle>
          <a:p>
            <a:r>
              <a:rPr lang="nb-NO" smtClean="0"/>
              <a:t>Klikk for å redigere tittelstil</a:t>
            </a:r>
            <a:endParaRPr lang="nb-NO" dirty="0"/>
          </a:p>
        </p:txBody>
      </p:sp>
      <p:sp>
        <p:nvSpPr>
          <p:cNvPr id="3" name="Plassholder for bilde 2"/>
          <p:cNvSpPr>
            <a:spLocks noGrp="1"/>
          </p:cNvSpPr>
          <p:nvPr>
            <p:ph type="pic" idx="1"/>
          </p:nvPr>
        </p:nvSpPr>
        <p:spPr>
          <a:xfrm>
            <a:off x="428596" y="1071552"/>
            <a:ext cx="7786742" cy="24741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Plassholder for tekst 3"/>
          <p:cNvSpPr>
            <a:spLocks noGrp="1"/>
          </p:cNvSpPr>
          <p:nvPr>
            <p:ph type="body" sz="half" idx="2"/>
          </p:nvPr>
        </p:nvSpPr>
        <p:spPr>
          <a:xfrm>
            <a:off x="428596" y="4025503"/>
            <a:ext cx="6000792"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1071552"/>
            <a:ext cx="2057400" cy="3161132"/>
          </a:xfrm>
        </p:spPr>
        <p:txBody>
          <a:bodyPr vert="eaVert"/>
          <a:lstStyle/>
          <a:p>
            <a:r>
              <a:rPr lang="nb-NO" smtClean="0"/>
              <a:t>Klikk for å redigere tittelstil</a:t>
            </a:r>
            <a:endParaRPr lang="nb-NO" dirty="0"/>
          </a:p>
        </p:txBody>
      </p:sp>
      <p:sp>
        <p:nvSpPr>
          <p:cNvPr id="3" name="Plassholder for loddrett tekst 2"/>
          <p:cNvSpPr>
            <a:spLocks noGrp="1"/>
          </p:cNvSpPr>
          <p:nvPr>
            <p:ph type="body" orient="vert" idx="1"/>
          </p:nvPr>
        </p:nvSpPr>
        <p:spPr>
          <a:xfrm>
            <a:off x="457200" y="1071553"/>
            <a:ext cx="6019800" cy="3161132"/>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519522"/>
            <a:ext cx="7772400" cy="1102519"/>
          </a:xfrm>
        </p:spPr>
        <p:txBody>
          <a:bodyPr/>
          <a:lstStyle/>
          <a:p>
            <a:r>
              <a:rPr lang="nb-NO" dirty="0" smtClean="0"/>
              <a:t>Klikk for å redigere tittelstil</a:t>
            </a:r>
            <a:endParaRPr lang="nb-NO" dirty="0"/>
          </a:p>
        </p:txBody>
      </p:sp>
      <p:sp>
        <p:nvSpPr>
          <p:cNvPr id="3" name="Undertittel 2"/>
          <p:cNvSpPr>
            <a:spLocks noGrp="1"/>
          </p:cNvSpPr>
          <p:nvPr>
            <p:ph type="subTitle" idx="1"/>
          </p:nvPr>
        </p:nvSpPr>
        <p:spPr>
          <a:xfrm>
            <a:off x="1115616" y="1782346"/>
            <a:ext cx="6912768" cy="2031542"/>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p:ph type="dt" sz="half" idx="10"/>
          </p:nvPr>
        </p:nvSpPr>
        <p:spPr/>
        <p:txBody>
          <a:bodyPr/>
          <a:lstStyle>
            <a:lvl1pPr>
              <a:defRPr>
                <a:latin typeface="Arial" pitchFamily="34" charset="0"/>
                <a:cs typeface="Arial" pitchFamily="34" charset="0"/>
              </a:defRPr>
            </a:lvl1pPr>
          </a:lstStyle>
          <a:p>
            <a:fld id="{98959BD0-0ED9-4E45-A3AE-1AB38C2C92AD}" type="datetimeFigureOut">
              <a:rPr lang="nb-NO" smtClean="0"/>
              <a:pPr/>
              <a:t>23.04.2020</a:t>
            </a:fld>
            <a:endParaRPr lang="nb-NO" dirty="0"/>
          </a:p>
        </p:txBody>
      </p:sp>
      <p:sp>
        <p:nvSpPr>
          <p:cNvPr id="5" name="Plassholder for bunntekst 4"/>
          <p:cNvSpPr>
            <a:spLocks noGrp="1"/>
          </p:cNvSpPr>
          <p:nvPr>
            <p:ph type="ftr" sz="quarter" idx="11"/>
          </p:nvPr>
        </p:nvSpPr>
        <p:spPr/>
        <p:txBody>
          <a:bodyPr/>
          <a:lstStyle>
            <a:lvl1pPr>
              <a:defRPr>
                <a:latin typeface="Arial" pitchFamily="34" charset="0"/>
                <a:cs typeface="Arial" pitchFamily="34" charset="0"/>
              </a:defRPr>
            </a:lvl1pPr>
          </a:lstStyle>
          <a:p>
            <a:endParaRPr lang="nb-NO"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bg>
      <p:bgPr>
        <a:gradFill>
          <a:gsLst>
            <a:gs pos="0">
              <a:schemeClr val="accent1">
                <a:tint val="66000"/>
                <a:satMod val="160000"/>
                <a:alpha val="0"/>
              </a:schemeClr>
            </a:gs>
            <a:gs pos="100000">
              <a:schemeClr val="accent1">
                <a:tint val="23500"/>
                <a:satMod val="160000"/>
                <a:alpha val="0"/>
              </a:schemeClr>
            </a:gs>
          </a:gsLst>
          <a:lin ang="54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j-lt"/>
              </a:defRPr>
            </a:lvl1p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1869673"/>
            <a:ext cx="7772400" cy="1021556"/>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6275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smtClean="0"/>
              <a:t>Klikk for å redigere tekststiler i malen</a:t>
            </a:r>
          </a:p>
        </p:txBody>
      </p:sp>
      <p:sp>
        <p:nvSpPr>
          <p:cNvPr id="4" name="Plassholder for dato 3"/>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00151"/>
            <a:ext cx="4038600" cy="3394472"/>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00151"/>
            <a:ext cx="4038600" cy="3394472"/>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j-lt"/>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600">
                <a:latin typeface="+mn-lt"/>
                <a:cs typeface="Arial" pitchFamily="34" charset="0"/>
              </a:defRPr>
            </a:lvl4pPr>
            <a:lvl5pPr>
              <a:defRPr sz="1600">
                <a:latin typeface="+mn-lt"/>
                <a:cs typeface="Arial" pitchFamily="34" charset="0"/>
              </a:defRPr>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atin typeface="+mn-lt"/>
                <a:cs typeface="Arial" pitchFamily="34" charset="0"/>
              </a:defRPr>
            </a:lvl1pPr>
            <a:lvl2pPr>
              <a:defRPr sz="2000">
                <a:latin typeface="+mn-lt"/>
                <a:cs typeface="Arial" pitchFamily="34" charset="0"/>
              </a:defRPr>
            </a:lvl2pPr>
            <a:lvl3pPr>
              <a:defRPr sz="1800">
                <a:latin typeface="+mn-lt"/>
                <a:cs typeface="Arial" pitchFamily="34" charset="0"/>
              </a:defRPr>
            </a:lvl3pPr>
            <a:lvl4pPr>
              <a:defRPr sz="1600">
                <a:latin typeface="+mn-lt"/>
                <a:cs typeface="Arial" pitchFamily="34" charset="0"/>
              </a:defRPr>
            </a:lvl4pPr>
            <a:lvl5pPr>
              <a:defRPr sz="1600">
                <a:latin typeface="+mn-lt"/>
                <a:cs typeface="Arial" pitchFamily="34" charset="0"/>
              </a:defRPr>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6"/>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8" name="Plassholder for bunntekst 7"/>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dato 2"/>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4" name="Plassholder for bunntekst 3"/>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3" name="Plassholder for bunntekst 2"/>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sp>
        <p:nvSpPr>
          <p:cNvPr id="9" name="Rektangel 8"/>
          <p:cNvSpPr/>
          <p:nvPr userDrawn="1"/>
        </p:nvSpPr>
        <p:spPr>
          <a:xfrm rot="540000">
            <a:off x="317646" y="550212"/>
            <a:ext cx="8569427" cy="4059820"/>
          </a:xfrm>
          <a:prstGeom prst="rect">
            <a:avLst/>
          </a:prstGeom>
          <a:solidFill>
            <a:srgbClr val="2038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title="Forsidetittel"/>
          <p:cNvSpPr>
            <a:spLocks noGrp="1"/>
          </p:cNvSpPr>
          <p:nvPr>
            <p:ph type="ctrTitle"/>
          </p:nvPr>
        </p:nvSpPr>
        <p:spPr>
          <a:xfrm rot="560148">
            <a:off x="937543" y="1034630"/>
            <a:ext cx="7772400" cy="1102519"/>
          </a:xfrm>
        </p:spPr>
        <p:txBody>
          <a:bodyPr/>
          <a:lstStyle>
            <a:lvl1pPr>
              <a:defRPr>
                <a:solidFill>
                  <a:schemeClr val="bg1"/>
                </a:solidFill>
                <a:effectLst/>
              </a:defRPr>
            </a:lvl1pPr>
          </a:lstStyle>
          <a:p>
            <a:r>
              <a:rPr lang="nb-NO" smtClean="0"/>
              <a:t>Klikk for å redigere tittelstil</a:t>
            </a:r>
            <a:endParaRPr lang="nb-NO" dirty="0"/>
          </a:p>
        </p:txBody>
      </p:sp>
      <p:sp>
        <p:nvSpPr>
          <p:cNvPr id="3" name="Undertittel 2"/>
          <p:cNvSpPr>
            <a:spLocks noGrp="1"/>
          </p:cNvSpPr>
          <p:nvPr>
            <p:ph type="subTitle" idx="1"/>
          </p:nvPr>
        </p:nvSpPr>
        <p:spPr>
          <a:xfrm>
            <a:off x="1259632" y="2787774"/>
            <a:ext cx="6480720" cy="1152128"/>
          </a:xfrm>
        </p:spPr>
        <p:txBody>
          <a:bodyPr>
            <a:normAutofit/>
          </a:bodyPr>
          <a:lstStyle>
            <a:lvl1pPr marL="0" indent="0" algn="ctr">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8612048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04788"/>
            <a:ext cx="5111750" cy="4389835"/>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2000">
                <a:latin typeface="+mn-lt"/>
                <a:cs typeface="Arial" pitchFamily="34" charset="0"/>
              </a:defRPr>
            </a:lvl4pPr>
            <a:lvl5pPr>
              <a:defRPr sz="2000">
                <a:latin typeface="+mn-lt"/>
                <a:cs typeface="Arial" pitchFamily="34" charset="0"/>
              </a:defRPr>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98959BD0-0ED9-4E45-A3AE-1AB38C2C92AD}" type="datetimeFigureOut">
              <a:rPr lang="nb-NO" smtClean="0"/>
              <a:pPr/>
              <a:t>23.04.2020</a:t>
            </a:fld>
            <a:endParaRPr lang="nb-NO" dirty="0"/>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026705"/>
          </a:xfrm>
        </p:spPr>
        <p:txBody>
          <a:bodyPr vert="eaVert"/>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457200" y="205979"/>
            <a:ext cx="6019800" cy="4026705"/>
          </a:xfrm>
        </p:spPr>
        <p:txBody>
          <a:bodyPr vert="eaVert"/>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98959BD0-0ED9-4E45-A3AE-1AB38C2C92AD}"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627534"/>
            <a:ext cx="7772400" cy="1102519"/>
          </a:xfrm>
        </p:spPr>
        <p:txBody>
          <a:bodyPr/>
          <a:lstStyle/>
          <a:p>
            <a:r>
              <a:rPr lang="nb-NO" dirty="0" smtClean="0"/>
              <a:t>Klikk for å redigere tittelstil</a:t>
            </a:r>
            <a:endParaRPr lang="nb-NO" dirty="0"/>
          </a:p>
        </p:txBody>
      </p:sp>
      <p:sp>
        <p:nvSpPr>
          <p:cNvPr id="3" name="Undertittel 2"/>
          <p:cNvSpPr>
            <a:spLocks noGrp="1"/>
          </p:cNvSpPr>
          <p:nvPr>
            <p:ph type="subTitle" idx="1"/>
          </p:nvPr>
        </p:nvSpPr>
        <p:spPr>
          <a:xfrm>
            <a:off x="683568" y="1944365"/>
            <a:ext cx="7848872" cy="230157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smtClean="0"/>
              <a:t>Klikk for å redigere tekststiler i malen</a:t>
            </a:r>
          </a:p>
        </p:txBody>
      </p:sp>
      <p:sp>
        <p:nvSpPr>
          <p:cNvPr id="4" name="Plassholder for dato 3"/>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6"/>
          <p:cNvSpPr>
            <a:spLocks noGrp="1"/>
          </p:cNvSpPr>
          <p:nvPr>
            <p:ph type="dt" sz="half" idx="10"/>
          </p:nvPr>
        </p:nvSpPr>
        <p:spPr/>
        <p:txBody>
          <a:bodyPr/>
          <a:lstStyle/>
          <a:p>
            <a:fld id="{0C8060CD-911D-4C79-B32F-720F8BE3DFAE}" type="datetimeFigureOut">
              <a:rPr lang="nb-NO" smtClean="0"/>
              <a:pPr/>
              <a:t>23.04.2020</a:t>
            </a:fld>
            <a:endParaRPr lang="nb-NO" dirty="0"/>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dato 2"/>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0C8060CD-911D-4C79-B32F-720F8BE3DFAE}" type="datetimeFigureOut">
              <a:rPr lang="nb-NO" smtClean="0"/>
              <a:pPr/>
              <a:t>23.04.2020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8E93DA6-C468-44CD-93D8-C9A087DE962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83568" y="3003799"/>
            <a:ext cx="7772400" cy="1021556"/>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683568" y="1653649"/>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A6372C1F-8370-4037-A78A-761AEC5B8B95}" type="datetimeFigureOut">
              <a:rPr lang="nb-NO" smtClean="0"/>
              <a:pPr/>
              <a:t>23.04.2020</a:t>
            </a:fld>
            <a:endParaRPr lang="nb-NO" dirty="0"/>
          </a:p>
        </p:txBody>
      </p:sp>
      <p:sp>
        <p:nvSpPr>
          <p:cNvPr id="5" name="Plassholder for bunntekst 4"/>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67544" y="789552"/>
            <a:ext cx="8229600" cy="478386"/>
          </a:xfrm>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545637"/>
            <a:ext cx="4038600" cy="26658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545637"/>
            <a:ext cx="4038600" cy="26658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681541"/>
            <a:ext cx="4040188" cy="787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469138"/>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4645026" y="681541"/>
            <a:ext cx="4041775" cy="787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6" y="1469138"/>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8" name="Plassholder for bunntekst 7"/>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dato 2"/>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4" name="Plassholder for bunntekst 3"/>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3" name="Plassholder for bunntekst 2"/>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1017973"/>
            <a:ext cx="3008313" cy="482207"/>
          </a:xfrm>
        </p:spPr>
        <p:txBody>
          <a:bodyPr anchor="b"/>
          <a:lstStyle>
            <a:lvl1pPr algn="l">
              <a:defRPr sz="2000" b="1"/>
            </a:lvl1pPr>
          </a:lstStyle>
          <a:p>
            <a:r>
              <a:rPr lang="nb-NO" smtClean="0"/>
              <a:t>Klikk for å redigere tittelstil</a:t>
            </a:r>
            <a:endParaRPr lang="nb-NO" dirty="0"/>
          </a:p>
        </p:txBody>
      </p:sp>
      <p:sp>
        <p:nvSpPr>
          <p:cNvPr id="3" name="Plassholder for innhold 2"/>
          <p:cNvSpPr>
            <a:spLocks noGrp="1"/>
          </p:cNvSpPr>
          <p:nvPr>
            <p:ph idx="1"/>
          </p:nvPr>
        </p:nvSpPr>
        <p:spPr>
          <a:xfrm>
            <a:off x="3575050" y="910817"/>
            <a:ext cx="5111750" cy="36838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457201" y="1500181"/>
            <a:ext cx="3008313" cy="30944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6372C1F-8370-4037-A78A-761AEC5B8B95}" type="datetimeFigureOut">
              <a:rPr lang="nb-NO" smtClean="0"/>
              <a:pPr/>
              <a:t>23.04.2020</a:t>
            </a:fld>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79512" y="1005576"/>
            <a:ext cx="8208912" cy="478386"/>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79512" y="1869672"/>
            <a:ext cx="8229600" cy="2430272"/>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title="Dato"/>
          <p:cNvSpPr>
            <a:spLocks noGrp="1"/>
          </p:cNvSpPr>
          <p:nvPr>
            <p:ph type="dt" sz="half" idx="2"/>
          </p:nvPr>
        </p:nvSpPr>
        <p:spPr>
          <a:xfrm>
            <a:off x="6300192"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A6372C1F-8370-4037-A78A-761AEC5B8B95}" type="datetimeFigureOut">
              <a:rPr lang="nb-NO" smtClean="0"/>
              <a:pPr/>
              <a:t>23.04.2020</a:t>
            </a:fld>
            <a:endParaRPr lang="nb-NO" dirty="0"/>
          </a:p>
        </p:txBody>
      </p:sp>
      <p:sp>
        <p:nvSpPr>
          <p:cNvPr id="5" name="Plassholder for bunntekst 4" title="Bunntekst"/>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itchFamily="34" charset="0"/>
                <a:cs typeface="Arial" pitchFamily="34" charset="0"/>
              </a:defRPr>
            </a:lvl1pPr>
          </a:lstStyle>
          <a:p>
            <a:endParaRPr lang="nb-NO" dirty="0"/>
          </a:p>
        </p:txBody>
      </p:sp>
      <p:grpSp>
        <p:nvGrpSpPr>
          <p:cNvPr id="13" name="Gruppe 12"/>
          <p:cNvGrpSpPr/>
          <p:nvPr/>
        </p:nvGrpSpPr>
        <p:grpSpPr>
          <a:xfrm>
            <a:off x="2339753" y="249492"/>
            <a:ext cx="6264699" cy="4050452"/>
            <a:chOff x="2339752" y="332656"/>
            <a:chExt cx="6264699" cy="5400602"/>
          </a:xfrm>
        </p:grpSpPr>
        <p:cxnSp>
          <p:nvCxnSpPr>
            <p:cNvPr id="9" name="Rett linje 8"/>
            <p:cNvCxnSpPr/>
            <p:nvPr/>
          </p:nvCxnSpPr>
          <p:spPr bwMode="auto">
            <a:xfrm>
              <a:off x="2339752" y="332656"/>
              <a:ext cx="6264696" cy="0"/>
            </a:xfrm>
            <a:prstGeom prst="line">
              <a:avLst/>
            </a:prstGeom>
            <a:ln w="12700">
              <a:solidFill>
                <a:schemeClr val="bg1"/>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 name="Rett linje 9"/>
            <p:cNvCxnSpPr/>
            <p:nvPr userDrawn="1"/>
          </p:nvCxnSpPr>
          <p:spPr bwMode="auto">
            <a:xfrm rot="5400000">
              <a:off x="5904150" y="3032957"/>
              <a:ext cx="5400602"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pic>
        <p:nvPicPr>
          <p:cNvPr id="8" name="Bild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0030" y="4543424"/>
            <a:ext cx="1430243" cy="500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0A4279"/>
          </a:solidFill>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lumMod val="50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310344"/>
            <a:ext cx="8229600" cy="85725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200151"/>
            <a:ext cx="8229600" cy="3326411"/>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6542856"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98959BD0-0ED9-4E45-A3AE-1AB38C2C92AD}" type="datetimeFigureOut">
              <a:rPr lang="nb-NO" smtClean="0"/>
              <a:pPr/>
              <a:t>23.04.2020</a:t>
            </a:fld>
            <a:endParaRPr lang="nb-NO" dirty="0"/>
          </a:p>
        </p:txBody>
      </p:sp>
      <p:sp>
        <p:nvSpPr>
          <p:cNvPr id="5" name="Plassholder for bunn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itchFamily="34" charset="0"/>
                <a:cs typeface="Arial" pitchFamily="34" charset="0"/>
              </a:defRPr>
            </a:lvl1pPr>
          </a:lstStyle>
          <a:p>
            <a:endParaRPr lang="nb-NO" dirty="0"/>
          </a:p>
        </p:txBody>
      </p:sp>
      <p:grpSp>
        <p:nvGrpSpPr>
          <p:cNvPr id="8" name="Gruppe 7"/>
          <p:cNvGrpSpPr/>
          <p:nvPr/>
        </p:nvGrpSpPr>
        <p:grpSpPr>
          <a:xfrm>
            <a:off x="2339753" y="249492"/>
            <a:ext cx="6264699" cy="4050452"/>
            <a:chOff x="2339752" y="332656"/>
            <a:chExt cx="6264699" cy="5400602"/>
          </a:xfrm>
        </p:grpSpPr>
        <p:cxnSp>
          <p:nvCxnSpPr>
            <p:cNvPr id="10" name="Rett linje 9"/>
            <p:cNvCxnSpPr/>
            <p:nvPr/>
          </p:nvCxnSpPr>
          <p:spPr bwMode="auto">
            <a:xfrm>
              <a:off x="2339752" y="332656"/>
              <a:ext cx="6264696" cy="0"/>
            </a:xfrm>
            <a:prstGeom prst="line">
              <a:avLst/>
            </a:prstGeom>
            <a:ln w="12700">
              <a:solidFill>
                <a:schemeClr val="bg1"/>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1" name="Rett linje 10"/>
            <p:cNvCxnSpPr/>
            <p:nvPr userDrawn="1"/>
          </p:nvCxnSpPr>
          <p:spPr bwMode="auto">
            <a:xfrm rot="5400000">
              <a:off x="5904150" y="3032957"/>
              <a:ext cx="5400602"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pic>
        <p:nvPicPr>
          <p:cNvPr id="7" name="Bild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679" y="4526562"/>
            <a:ext cx="1428746" cy="49521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0C8060CD-911D-4C79-B32F-720F8BE3DFAE}" type="datetimeFigureOut">
              <a:rPr lang="nb-NO" smtClean="0"/>
              <a:pPr/>
              <a:t>23.04.2020</a:t>
            </a:fld>
            <a:endParaRPr lang="nb-NO" dirty="0"/>
          </a:p>
        </p:txBody>
      </p:sp>
      <p:sp>
        <p:nvSpPr>
          <p:cNvPr id="5" name="Plassholder for bunn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pitchFamily="34" charset="0"/>
                <a:cs typeface="Arial" pitchFamily="34" charset="0"/>
              </a:defRPr>
            </a:lvl1pPr>
          </a:lstStyle>
          <a:p>
            <a:endParaRPr lang="nb-NO" dirty="0"/>
          </a:p>
        </p:txBody>
      </p:sp>
      <p:sp>
        <p:nvSpPr>
          <p:cNvPr id="6" name="Plassholder for lysbilde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D8E93DA6-C468-44CD-93D8-C9A087DE9624}"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amnett.no/internal/#logi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www.dam.no/brukerveiledning-hels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dam.no/sluttrappor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linda.asheim@nhf.no"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1419622"/>
            <a:ext cx="7772400" cy="1102519"/>
          </a:xfrm>
        </p:spPr>
        <p:txBody>
          <a:bodyPr>
            <a:noAutofit/>
          </a:bodyPr>
          <a:lstStyle/>
          <a:p>
            <a:r>
              <a:rPr lang="nb-NO" sz="6600" dirty="0"/>
              <a:t>Webinar om prosjektsøknader! </a:t>
            </a:r>
            <a:r>
              <a:rPr lang="nb-NO" sz="4000" dirty="0"/>
              <a:t/>
            </a:r>
            <a:br>
              <a:rPr lang="nb-NO" sz="4000" dirty="0"/>
            </a:br>
            <a:r>
              <a:rPr lang="nb-NO" sz="4000" dirty="0"/>
              <a:t> Del </a:t>
            </a:r>
            <a:r>
              <a:rPr lang="nb-NO" sz="4000" dirty="0" smtClean="0"/>
              <a:t>II: større søknader</a:t>
            </a:r>
            <a:endParaRPr lang="nb-NO" sz="6600" dirty="0"/>
          </a:p>
        </p:txBody>
      </p:sp>
      <p:sp>
        <p:nvSpPr>
          <p:cNvPr id="3" name="Undertittel 2"/>
          <p:cNvSpPr>
            <a:spLocks noGrp="1"/>
          </p:cNvSpPr>
          <p:nvPr>
            <p:ph type="subTitle" idx="1"/>
          </p:nvPr>
        </p:nvSpPr>
        <p:spPr>
          <a:xfrm>
            <a:off x="1259632" y="3363838"/>
            <a:ext cx="6480720" cy="576064"/>
          </a:xfrm>
        </p:spPr>
        <p:txBody>
          <a:bodyPr/>
          <a:lstStyle/>
          <a:p>
            <a:r>
              <a:rPr lang="nb-NO" dirty="0">
                <a:solidFill>
                  <a:schemeClr val="bg1"/>
                </a:solidFill>
              </a:rPr>
              <a:t>23. april 2020</a:t>
            </a:r>
          </a:p>
          <a:p>
            <a:endParaRPr lang="nb-NO" dirty="0"/>
          </a:p>
        </p:txBody>
      </p:sp>
    </p:spTree>
    <p:extLst>
      <p:ext uri="{BB962C8B-B14F-4D97-AF65-F5344CB8AC3E}">
        <p14:creationId xmlns:p14="http://schemas.microsoft.com/office/powerpoint/2010/main" val="196530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95486"/>
            <a:ext cx="8208912" cy="478386"/>
          </a:xfrm>
        </p:spPr>
        <p:txBody>
          <a:bodyPr>
            <a:normAutofit fontScale="90000"/>
          </a:bodyPr>
          <a:lstStyle/>
          <a:p>
            <a:r>
              <a:rPr lang="nb-NO" dirty="0"/>
              <a:t>Disposisjon</a:t>
            </a:r>
          </a:p>
        </p:txBody>
      </p:sp>
      <p:sp>
        <p:nvSpPr>
          <p:cNvPr id="3" name="Plassholder for innhold 2"/>
          <p:cNvSpPr>
            <a:spLocks noGrp="1"/>
          </p:cNvSpPr>
          <p:nvPr>
            <p:ph idx="1"/>
          </p:nvPr>
        </p:nvSpPr>
        <p:spPr>
          <a:xfrm>
            <a:off x="2663788" y="771550"/>
            <a:ext cx="3528392" cy="4176464"/>
          </a:xfrm>
        </p:spPr>
        <p:txBody>
          <a:bodyPr>
            <a:normAutofit fontScale="55000" lnSpcReduction="20000"/>
          </a:bodyPr>
          <a:lstStyle/>
          <a:p>
            <a:pPr marL="0" indent="0">
              <a:buNone/>
            </a:pPr>
            <a:r>
              <a:rPr lang="nb-NO" dirty="0"/>
              <a:t>1. TITTEL PÅ PROSJEKT</a:t>
            </a:r>
          </a:p>
          <a:p>
            <a:pPr marL="0" indent="0">
              <a:buNone/>
            </a:pPr>
            <a:r>
              <a:rPr lang="nb-NO" dirty="0"/>
              <a:t>2 INNLEDNING</a:t>
            </a:r>
          </a:p>
          <a:p>
            <a:pPr marL="0" indent="0">
              <a:buNone/>
            </a:pPr>
            <a:r>
              <a:rPr lang="nb-NO" dirty="0"/>
              <a:t>2.1 Bakgrunn for prosjektet</a:t>
            </a:r>
            <a:br>
              <a:rPr lang="nb-NO" dirty="0"/>
            </a:br>
            <a:r>
              <a:rPr lang="nb-NO" dirty="0"/>
              <a:t>2.2 Mål for prosjektet</a:t>
            </a:r>
          </a:p>
          <a:p>
            <a:pPr marL="0" indent="0">
              <a:buNone/>
            </a:pPr>
            <a:r>
              <a:rPr lang="nb-NO" dirty="0"/>
              <a:t>3 PLAN OG GJENNOMFØRING</a:t>
            </a:r>
          </a:p>
          <a:p>
            <a:pPr marL="0" indent="0">
              <a:buNone/>
            </a:pPr>
            <a:r>
              <a:rPr lang="nb-NO" dirty="0"/>
              <a:t>3.1 Måloppnåelse og resultatevaluering</a:t>
            </a:r>
            <a:br>
              <a:rPr lang="nb-NO" dirty="0"/>
            </a:br>
            <a:r>
              <a:rPr lang="nb-NO" dirty="0"/>
              <a:t>3.2 Målgruppe</a:t>
            </a:r>
            <a:br>
              <a:rPr lang="nb-NO" dirty="0"/>
            </a:br>
            <a:r>
              <a:rPr lang="nb-NO" dirty="0"/>
              <a:t>3.3 Tiltak/Aktivitet</a:t>
            </a:r>
            <a:br>
              <a:rPr lang="nb-NO" dirty="0"/>
            </a:br>
            <a:r>
              <a:rPr lang="nb-NO" dirty="0"/>
              <a:t>3.4 Gjennomføring og fremdriftsplan</a:t>
            </a:r>
          </a:p>
          <a:p>
            <a:pPr marL="0" indent="0">
              <a:buNone/>
            </a:pPr>
            <a:r>
              <a:rPr lang="nb-NO" dirty="0"/>
              <a:t>4 ANDRE OPPLYSNINGER</a:t>
            </a:r>
          </a:p>
          <a:p>
            <a:pPr marL="0" indent="0">
              <a:buNone/>
            </a:pPr>
            <a:r>
              <a:rPr lang="nb-NO" dirty="0"/>
              <a:t>4.1 Etiske vurderinger og personvernhensyn</a:t>
            </a:r>
            <a:br>
              <a:rPr lang="nb-NO" dirty="0"/>
            </a:br>
            <a:r>
              <a:rPr lang="nb-NO" dirty="0"/>
              <a:t>4.2 Frivillighet</a:t>
            </a:r>
            <a:br>
              <a:rPr lang="nb-NO" dirty="0"/>
            </a:br>
            <a:r>
              <a:rPr lang="nb-NO" dirty="0"/>
              <a:t>4.3 Brukermedvirkning</a:t>
            </a:r>
            <a:br>
              <a:rPr lang="nb-NO" dirty="0"/>
            </a:br>
            <a:r>
              <a:rPr lang="nb-NO" dirty="0"/>
              <a:t>4.4 Tilleggsfinansiering og andre ressurser</a:t>
            </a:r>
            <a:br>
              <a:rPr lang="nb-NO" dirty="0"/>
            </a:br>
            <a:r>
              <a:rPr lang="nb-NO" dirty="0"/>
              <a:t>4.5 Formidling av resultater</a:t>
            </a:r>
            <a:br>
              <a:rPr lang="nb-NO" dirty="0"/>
            </a:br>
            <a:r>
              <a:rPr lang="nb-NO" dirty="0"/>
              <a:t>4.6 Forventet verdi for målgruppe og samfunn</a:t>
            </a:r>
            <a:br>
              <a:rPr lang="nb-NO" dirty="0"/>
            </a:br>
            <a:r>
              <a:rPr lang="nb-NO" dirty="0"/>
              <a:t>4.7 Videreføring av prosjektet</a:t>
            </a:r>
          </a:p>
          <a:p>
            <a:pPr marL="0" indent="0">
              <a:buNone/>
            </a:pPr>
            <a:r>
              <a:rPr lang="nb-NO" dirty="0"/>
              <a:t>5 </a:t>
            </a:r>
            <a:r>
              <a:rPr lang="nb-NO" dirty="0" smtClean="0"/>
              <a:t>LITTERATURLISTE</a:t>
            </a:r>
            <a:endParaRPr lang="nb-NO" dirty="0"/>
          </a:p>
        </p:txBody>
      </p:sp>
    </p:spTree>
    <p:extLst>
      <p:ext uri="{BB962C8B-B14F-4D97-AF65-F5344CB8AC3E}">
        <p14:creationId xmlns:p14="http://schemas.microsoft.com/office/powerpoint/2010/main" val="105906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Eksempel på fremdriftsplan</a:t>
            </a:r>
            <a:endParaRPr lang="nb-NO" dirty="0"/>
          </a:p>
        </p:txBody>
      </p:sp>
      <p:sp>
        <p:nvSpPr>
          <p:cNvPr id="5" name="Rektangel 4"/>
          <p:cNvSpPr/>
          <p:nvPr/>
        </p:nvSpPr>
        <p:spPr>
          <a:xfrm>
            <a:off x="179512" y="1995686"/>
            <a:ext cx="8964488" cy="3139321"/>
          </a:xfrm>
          <a:prstGeom prst="rect">
            <a:avLst/>
          </a:prstGeom>
        </p:spPr>
        <p:txBody>
          <a:bodyPr wrap="square">
            <a:spAutoFit/>
          </a:bodyPr>
          <a:lstStyle/>
          <a:p>
            <a:r>
              <a:rPr lang="nb-NO" sz="2400" b="1" i="1" dirty="0">
                <a:solidFill>
                  <a:srgbClr val="000000"/>
                </a:solidFill>
                <a:latin typeface="Calibri" panose="020F0502020204030204" pitchFamily="34" charset="0"/>
              </a:rPr>
              <a:t>Tabell 1. </a:t>
            </a:r>
            <a:r>
              <a:rPr lang="nb-NO" sz="2400" i="1" dirty="0">
                <a:solidFill>
                  <a:srgbClr val="000000"/>
                </a:solidFill>
                <a:latin typeface="Calibri" panose="020F0502020204030204" pitchFamily="34" charset="0"/>
              </a:rPr>
              <a:t>Fremdriftsplan (inntil 8 milepæler) for hele prosjektperioden. </a:t>
            </a:r>
            <a:endParaRPr lang="nb-NO" sz="2400" i="1" dirty="0" smtClean="0">
              <a:solidFill>
                <a:srgbClr val="000000"/>
              </a:solidFill>
              <a:latin typeface="Calibri" panose="020F0502020204030204" pitchFamily="34" charset="0"/>
            </a:endParaRPr>
          </a:p>
          <a:p>
            <a:endParaRPr lang="nb-NO" sz="2400" i="1" dirty="0" smtClean="0">
              <a:solidFill>
                <a:srgbClr val="000000"/>
              </a:solidFill>
              <a:latin typeface="Calibri" panose="020F0502020204030204" pitchFamily="34" charset="0"/>
            </a:endParaRPr>
          </a:p>
          <a:p>
            <a:r>
              <a:rPr lang="nb-NO" sz="2400" dirty="0" smtClean="0">
                <a:solidFill>
                  <a:srgbClr val="000000"/>
                </a:solidFill>
                <a:latin typeface="Calibri" panose="020F0502020204030204" pitchFamily="34" charset="0"/>
              </a:rPr>
              <a:t>Start </a:t>
            </a:r>
            <a:r>
              <a:rPr lang="nb-NO" sz="2400" dirty="0" err="1">
                <a:solidFill>
                  <a:srgbClr val="000000"/>
                </a:solidFill>
                <a:latin typeface="Calibri" panose="020F0502020204030204" pitchFamily="34" charset="0"/>
              </a:rPr>
              <a:t>mnd</a:t>
            </a:r>
            <a:r>
              <a:rPr lang="nb-NO" sz="2400" dirty="0">
                <a:solidFill>
                  <a:srgbClr val="000000"/>
                </a:solidFill>
                <a:latin typeface="Calibri" panose="020F0502020204030204" pitchFamily="34" charset="0"/>
              </a:rPr>
              <a:t>/år 	Slutt </a:t>
            </a:r>
            <a:r>
              <a:rPr lang="nb-NO" sz="2400" dirty="0" err="1">
                <a:solidFill>
                  <a:srgbClr val="000000"/>
                </a:solidFill>
                <a:latin typeface="Calibri" panose="020F0502020204030204" pitchFamily="34" charset="0"/>
              </a:rPr>
              <a:t>mnd</a:t>
            </a:r>
            <a:r>
              <a:rPr lang="nb-NO" sz="2400" dirty="0">
                <a:solidFill>
                  <a:srgbClr val="000000"/>
                </a:solidFill>
                <a:latin typeface="Calibri" panose="020F0502020204030204" pitchFamily="34" charset="0"/>
              </a:rPr>
              <a:t>/år 	Milepæl/aktivitet 	</a:t>
            </a:r>
          </a:p>
          <a:p>
            <a:r>
              <a:rPr lang="nb-NO" dirty="0">
                <a:solidFill>
                  <a:srgbClr val="000000"/>
                </a:solidFill>
                <a:latin typeface="Calibri" panose="020F0502020204030204" pitchFamily="34" charset="0"/>
              </a:rPr>
              <a:t>Juli 2020 	</a:t>
            </a:r>
            <a:r>
              <a:rPr lang="nb-NO" dirty="0" smtClean="0">
                <a:solidFill>
                  <a:srgbClr val="000000"/>
                </a:solidFill>
                <a:latin typeface="Calibri" panose="020F0502020204030204" pitchFamily="34" charset="0"/>
              </a:rPr>
              <a:t>	August </a:t>
            </a:r>
            <a:r>
              <a:rPr lang="nb-NO" dirty="0">
                <a:solidFill>
                  <a:srgbClr val="000000"/>
                </a:solidFill>
                <a:latin typeface="Calibri" panose="020F0502020204030204" pitchFamily="34" charset="0"/>
              </a:rPr>
              <a:t>2020 	Oppstart og planlegging av prosjektet 	</a:t>
            </a:r>
          </a:p>
          <a:p>
            <a:r>
              <a:rPr lang="nb-NO" dirty="0">
                <a:solidFill>
                  <a:srgbClr val="000000"/>
                </a:solidFill>
                <a:latin typeface="Calibri" panose="020F0502020204030204" pitchFamily="34" charset="0"/>
              </a:rPr>
              <a:t>September 2020 	Oktober 2020 	Planlegging av samling og rekruttering av deltagere </a:t>
            </a:r>
          </a:p>
          <a:p>
            <a:r>
              <a:rPr lang="nb-NO" dirty="0">
                <a:solidFill>
                  <a:srgbClr val="000000"/>
                </a:solidFill>
                <a:latin typeface="Calibri" panose="020F0502020204030204" pitchFamily="34" charset="0"/>
              </a:rPr>
              <a:t>Oktober 2020 	Oktober 2020 	Gjennomføre samling 	</a:t>
            </a:r>
          </a:p>
          <a:p>
            <a:r>
              <a:rPr lang="nb-NO" dirty="0">
                <a:solidFill>
                  <a:srgbClr val="000000"/>
                </a:solidFill>
                <a:latin typeface="Calibri" panose="020F0502020204030204" pitchFamily="34" charset="0"/>
              </a:rPr>
              <a:t>November 2020 	Desember 2020 	Planlegging og produsere kampanje og </a:t>
            </a:r>
            <a:r>
              <a:rPr lang="nb-NO" dirty="0" smtClean="0">
                <a:solidFill>
                  <a:srgbClr val="000000"/>
                </a:solidFill>
                <a:latin typeface="Calibri" panose="020F0502020204030204" pitchFamily="34" charset="0"/>
              </a:rPr>
              <a:t>kampanjevideo</a:t>
            </a:r>
          </a:p>
          <a:p>
            <a:r>
              <a:rPr lang="nb-NO" dirty="0"/>
              <a:t>Desember 2020 	Juni 2021 	Gjennomføre holdningskampanje og spre informasjon 	</a:t>
            </a:r>
          </a:p>
          <a:p>
            <a:r>
              <a:rPr lang="nb-NO" dirty="0" smtClean="0">
                <a:solidFill>
                  <a:srgbClr val="000000"/>
                </a:solidFill>
                <a:latin typeface="Calibri" panose="020F0502020204030204" pitchFamily="34" charset="0"/>
              </a:rPr>
              <a:t> </a:t>
            </a:r>
            <a:r>
              <a:rPr lang="nb-NO"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10297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Prosjektbeskrivelsen</a:t>
            </a:r>
            <a:endParaRPr lang="nb-NO" dirty="0"/>
          </a:p>
        </p:txBody>
      </p:sp>
      <p:sp>
        <p:nvSpPr>
          <p:cNvPr id="3" name="Plassholder for innhold 2"/>
          <p:cNvSpPr>
            <a:spLocks noGrp="1"/>
          </p:cNvSpPr>
          <p:nvPr>
            <p:ph idx="1"/>
          </p:nvPr>
        </p:nvSpPr>
        <p:spPr/>
        <p:txBody>
          <a:bodyPr>
            <a:normAutofit fontScale="70000" lnSpcReduction="20000"/>
          </a:bodyPr>
          <a:lstStyle/>
          <a:p>
            <a:r>
              <a:rPr lang="nb-NO" sz="3600" dirty="0" smtClean="0"/>
              <a:t>Etiske </a:t>
            </a:r>
            <a:r>
              <a:rPr lang="nb-NO" sz="3600" dirty="0"/>
              <a:t>vurderinger og personvernhensyn</a:t>
            </a:r>
          </a:p>
          <a:p>
            <a:r>
              <a:rPr lang="nb-NO" sz="3600" dirty="0" smtClean="0"/>
              <a:t>Frivillighet og brukermedvirkning</a:t>
            </a:r>
            <a:endParaRPr lang="nb-NO" sz="3600" dirty="0"/>
          </a:p>
          <a:p>
            <a:r>
              <a:rPr lang="nb-NO" sz="3600" dirty="0" smtClean="0"/>
              <a:t>Tilleggsfinansiering </a:t>
            </a:r>
            <a:r>
              <a:rPr lang="nb-NO" sz="3600" dirty="0"/>
              <a:t>og andre ressurser</a:t>
            </a:r>
          </a:p>
          <a:p>
            <a:r>
              <a:rPr lang="nb-NO" sz="3600" dirty="0" smtClean="0"/>
              <a:t>Formidling </a:t>
            </a:r>
            <a:r>
              <a:rPr lang="nb-NO" sz="3600" dirty="0"/>
              <a:t>av resultater</a:t>
            </a:r>
          </a:p>
          <a:p>
            <a:r>
              <a:rPr lang="nb-NO" sz="3600" dirty="0" smtClean="0"/>
              <a:t>Forventet </a:t>
            </a:r>
            <a:r>
              <a:rPr lang="nb-NO" sz="3600" dirty="0"/>
              <a:t>verdi for målgruppe og samfunn</a:t>
            </a:r>
          </a:p>
          <a:p>
            <a:r>
              <a:rPr lang="nb-NO" sz="3600" dirty="0" smtClean="0"/>
              <a:t>Videreføring </a:t>
            </a:r>
            <a:r>
              <a:rPr lang="nb-NO" sz="3600" dirty="0"/>
              <a:t>av prosjektet</a:t>
            </a:r>
          </a:p>
          <a:p>
            <a:endParaRPr lang="nb-NO" dirty="0"/>
          </a:p>
        </p:txBody>
      </p:sp>
    </p:spTree>
    <p:extLst>
      <p:ext uri="{BB962C8B-B14F-4D97-AF65-F5344CB8AC3E}">
        <p14:creationId xmlns:p14="http://schemas.microsoft.com/office/powerpoint/2010/main" val="413469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Eksempel: </a:t>
            </a:r>
            <a:r>
              <a:rPr lang="nb-NO" dirty="0"/>
              <a:t>4.1 Etiske vurderinger og personvernhensyn</a:t>
            </a:r>
            <a:br>
              <a:rPr lang="nb-NO" dirty="0"/>
            </a:br>
            <a:r>
              <a:rPr lang="nb-NO" dirty="0"/>
              <a:t> </a:t>
            </a:r>
            <a:br>
              <a:rPr lang="nb-NO" dirty="0"/>
            </a:br>
            <a:endParaRPr lang="nb-NO" dirty="0"/>
          </a:p>
        </p:txBody>
      </p:sp>
      <p:sp>
        <p:nvSpPr>
          <p:cNvPr id="3" name="Plassholder for innhold 2"/>
          <p:cNvSpPr>
            <a:spLocks noGrp="1"/>
          </p:cNvSpPr>
          <p:nvPr>
            <p:ph idx="1"/>
          </p:nvPr>
        </p:nvSpPr>
        <p:spPr>
          <a:xfrm>
            <a:off x="179512" y="1275606"/>
            <a:ext cx="8229600" cy="3744416"/>
          </a:xfrm>
        </p:spPr>
        <p:txBody>
          <a:bodyPr>
            <a:normAutofit fontScale="40000" lnSpcReduction="20000"/>
          </a:bodyPr>
          <a:lstStyle/>
          <a:p>
            <a:pPr marL="0" indent="0">
              <a:buNone/>
            </a:pPr>
            <a:r>
              <a:rPr lang="nb-NO" dirty="0" smtClean="0"/>
              <a:t>Identitet </a:t>
            </a:r>
            <a:r>
              <a:rPr lang="nb-NO" dirty="0"/>
              <a:t>og psykisk helse er sensitive tema som mange synes det er vanskelig å snakke om.  Det er viktig å ivareta den enkelte og skape gode og trygge rammer for arbeidet. Dette gjør vi ved: </a:t>
            </a:r>
          </a:p>
          <a:p>
            <a:pPr marL="0" indent="0">
              <a:buNone/>
            </a:pPr>
            <a:r>
              <a:rPr lang="nb-NO" dirty="0"/>
              <a:t> </a:t>
            </a:r>
          </a:p>
          <a:p>
            <a:pPr marL="0" lvl="0" indent="0">
              <a:buNone/>
            </a:pPr>
            <a:r>
              <a:rPr lang="nb-NO" dirty="0" smtClean="0"/>
              <a:t>1) Å </a:t>
            </a:r>
            <a:r>
              <a:rPr lang="nb-NO" dirty="0"/>
              <a:t>ha </a:t>
            </a:r>
            <a:r>
              <a:rPr lang="nb-NO" dirty="0" smtClean="0"/>
              <a:t>likepersoner* </a:t>
            </a:r>
            <a:r>
              <a:rPr lang="nb-NO" dirty="0"/>
              <a:t>til stede. Vi kommer til å ha to likepersoner til stede på samlingen. Likepersonene vil introdusere seg selv i starten av kursene og også bidra til å skape et trygt miljø. Vi har tidligere gjort oss erfaringer som vi vil ta med oss inn i gjennomføringen av denne samlingen. Oppsummert opplever vi at kombinasjonen av et trygt miljø samt tydelig prosjektgruppe som gikk foran som gode forbilder førte til et godt diskusjonsmiljø og trygge rammer for samlingen. </a:t>
            </a:r>
          </a:p>
          <a:p>
            <a:pPr marL="0" lvl="0" indent="0">
              <a:buNone/>
            </a:pPr>
            <a:r>
              <a:rPr lang="nb-NO" dirty="0" smtClean="0"/>
              <a:t>2) Samarbeide </a:t>
            </a:r>
            <a:r>
              <a:rPr lang="nb-NO" dirty="0"/>
              <a:t>med fagpersoner og overordnet koordinator. Vi kommer til å jobbe godt med programmet for samlingen og sørge for at det er faglig, trygt og samtidig relevant. Vi vil gi de av våre frivillige som skal lede gruppesamtale god opplæring og støtte i ulike situasjoner som kan oppstå. </a:t>
            </a:r>
            <a:br>
              <a:rPr lang="nb-NO" dirty="0"/>
            </a:br>
            <a:r>
              <a:rPr lang="nb-NO" dirty="0"/>
              <a:t>For koordinering, hotellbestilling, håndtering av påmeldinger og det praktiske kommer vi til å bruke ansattressurser i NHFU. Vi har erfaring med at det å koordinere det praktiske rundt en slik samling er mer arbeid enn vi kan pålegge våre frivillige tillitsvalgte og ser behovet for å bruke noe ansattressurser på dette. Den ansatte i NHFU som er ansvarlig for prosjektet fra administrasjonens side vil dermed også være med under samlingen og være tilgjengelig dersom situasjoner skulle oppstå eller noen trenger å prate. Den ansatte har, på lik linje med likepersonene, taushetsplikt. </a:t>
            </a:r>
          </a:p>
          <a:p>
            <a:pPr marL="0" indent="0">
              <a:buNone/>
            </a:pPr>
            <a:r>
              <a:rPr lang="nb-NO" dirty="0"/>
              <a:t>Likepersonarbeid handler om at våre frivillige bidrar med sin kunnskap og livserfaring til å støtte og hjelpe andre. Likepersonarbeidet er en viktig del av innsatsen for at funksjonshemmede skal kunne leve selvstendig og delta i samfunnet på lik linje med andre. Vi har utdannet to likepersoner i NHFU.</a:t>
            </a:r>
          </a:p>
          <a:p>
            <a:pPr marL="0" indent="0">
              <a:buNone/>
            </a:pPr>
            <a:endParaRPr lang="nb-NO" dirty="0" smtClean="0"/>
          </a:p>
          <a:p>
            <a:pPr marL="0" indent="0">
              <a:buNone/>
            </a:pPr>
            <a:r>
              <a:rPr lang="nb-NO" dirty="0" smtClean="0"/>
              <a:t>*</a:t>
            </a:r>
            <a:r>
              <a:rPr lang="nb-NO" dirty="0"/>
              <a:t>Likepersonarbeid handler om at våre frivillige bidrar med sin kunnskap og livserfaring til å støtte og hjelpe andre. Likepersonarbeidet er en viktig del av innsatsen for at funksjonshemmede skal kunne leve selvstendig og delta i samfunnet på lik linje med andre. Vi har utdannet to likepersoner i NHFU.</a:t>
            </a:r>
            <a:endParaRPr lang="nb-NO" dirty="0"/>
          </a:p>
        </p:txBody>
      </p:sp>
    </p:spTree>
    <p:extLst>
      <p:ext uri="{BB962C8B-B14F-4D97-AF65-F5344CB8AC3E}">
        <p14:creationId xmlns:p14="http://schemas.microsoft.com/office/powerpoint/2010/main" val="295824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339502"/>
            <a:ext cx="8208912" cy="478386"/>
          </a:xfrm>
        </p:spPr>
        <p:txBody>
          <a:bodyPr>
            <a:normAutofit fontScale="90000"/>
          </a:bodyPr>
          <a:lstStyle/>
          <a:p>
            <a:r>
              <a:rPr lang="nb-NO" dirty="0"/>
              <a:t>Eksempel</a:t>
            </a:r>
            <a:r>
              <a:rPr lang="nb-NO" dirty="0" smtClean="0"/>
              <a:t>: 4.2 Frivillighet og 4.3 Brukermedvirkning</a:t>
            </a:r>
            <a:endParaRPr lang="nb-NO" dirty="0"/>
          </a:p>
        </p:txBody>
      </p:sp>
      <p:sp>
        <p:nvSpPr>
          <p:cNvPr id="3" name="Plassholder for innhold 2"/>
          <p:cNvSpPr>
            <a:spLocks noGrp="1"/>
          </p:cNvSpPr>
          <p:nvPr>
            <p:ph idx="1"/>
          </p:nvPr>
        </p:nvSpPr>
        <p:spPr>
          <a:xfrm>
            <a:off x="179512" y="987574"/>
            <a:ext cx="8640960" cy="3672408"/>
          </a:xfrm>
        </p:spPr>
        <p:txBody>
          <a:bodyPr>
            <a:normAutofit fontScale="55000" lnSpcReduction="20000"/>
          </a:bodyPr>
          <a:lstStyle/>
          <a:p>
            <a:pPr marL="0" indent="0">
              <a:buNone/>
            </a:pPr>
            <a:r>
              <a:rPr lang="nb-NO" b="1" dirty="0"/>
              <a:t>4.2 Frivillighet </a:t>
            </a:r>
          </a:p>
          <a:p>
            <a:pPr marL="0" indent="0">
              <a:buNone/>
            </a:pPr>
            <a:r>
              <a:rPr lang="nb-NO" dirty="0"/>
              <a:t>Det vil være en høy grad av frivillig innsats i dette prosjektet. Prosjektet vil planlegges og stort sett gjennomføres ved bruk av frivillige tillitsvalgte og medlemmer. I tillegg vil likepersonene som deltar på kursene være frivillige.</a:t>
            </a:r>
          </a:p>
          <a:p>
            <a:pPr marL="0" indent="0">
              <a:buNone/>
            </a:pPr>
            <a:r>
              <a:rPr lang="nb-NO" dirty="0"/>
              <a:t>Vi ser dog behov for noe ansattressurser. For koordinering, hotellbestilling, håndtering av påmeldinger, økonomistyring og det praktiske rundt samlingen kommer vi til å bruke ansattressurser i NHFU. Vi har erfaring med at det å koordinere det praktiske rundt en slik samling er mer arbeid enn vi kan pålegge våre frivillige tillitsvalgte og ser behovet for å bruke noe ansattressurser på dette. Den ansatte i NHFU som er ansvarlig for prosjektet fra administrasjonens side vil også være med under samlingen som en trygghet for de frivillige. </a:t>
            </a:r>
          </a:p>
          <a:p>
            <a:pPr marL="0" indent="0">
              <a:buNone/>
            </a:pPr>
            <a:r>
              <a:rPr lang="nb-NO" dirty="0"/>
              <a:t> </a:t>
            </a:r>
          </a:p>
          <a:p>
            <a:pPr marL="0" indent="0">
              <a:buNone/>
            </a:pPr>
            <a:r>
              <a:rPr lang="nb-NO" b="1" dirty="0" smtClean="0"/>
              <a:t>4.3 </a:t>
            </a:r>
            <a:r>
              <a:rPr lang="nb-NO" b="1" dirty="0"/>
              <a:t>Brukermedvirkning</a:t>
            </a:r>
          </a:p>
          <a:p>
            <a:pPr marL="0" indent="0">
              <a:buNone/>
            </a:pPr>
            <a:r>
              <a:rPr lang="nb-NO" dirty="0"/>
              <a:t> «Ingenting om oss, uten oss» er et førende prinsipp i alt vårt arbeid. Dette gjelder også selvfølgelig dette prosjektet. «Kan jeg få lov å være meg?» har oppstått på bakgrunn av ønsker fra ungdommene i NHFU. Programmet for kursene vil gjennomføres i tett samarbeid med ungdom i NHFU, og utvalget og prosjektleder er konstant i dialog med aktive unge for å høre hva de anser som viktige tema. </a:t>
            </a:r>
          </a:p>
          <a:p>
            <a:pPr marL="0" indent="0">
              <a:buNone/>
            </a:pPr>
            <a:r>
              <a:rPr lang="nb-NO" dirty="0"/>
              <a:t>Veldig mange av de ulike planene for dette prosjektet baserer seg på innspill vi har fått gjennom vårt seksualitetskurs, samt innspill vi har fått ved andre anledninger. </a:t>
            </a:r>
          </a:p>
          <a:p>
            <a:endParaRPr lang="nb-NO" dirty="0"/>
          </a:p>
        </p:txBody>
      </p:sp>
    </p:spTree>
    <p:extLst>
      <p:ext uri="{BB962C8B-B14F-4D97-AF65-F5344CB8AC3E}">
        <p14:creationId xmlns:p14="http://schemas.microsoft.com/office/powerpoint/2010/main" val="18963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339502"/>
            <a:ext cx="8208912" cy="478386"/>
          </a:xfrm>
        </p:spPr>
        <p:txBody>
          <a:bodyPr>
            <a:normAutofit fontScale="90000"/>
          </a:bodyPr>
          <a:lstStyle/>
          <a:p>
            <a:r>
              <a:rPr lang="nb-NO" dirty="0" smtClean="0"/>
              <a:t>Eksempel: 4.4 </a:t>
            </a:r>
            <a:r>
              <a:rPr lang="nb-NO" dirty="0"/>
              <a:t>Tilleggsfinansiering og andre ressurser</a:t>
            </a:r>
            <a:endParaRPr lang="nb-NO" dirty="0"/>
          </a:p>
        </p:txBody>
      </p:sp>
      <p:sp>
        <p:nvSpPr>
          <p:cNvPr id="3" name="Plassholder for innhold 2"/>
          <p:cNvSpPr>
            <a:spLocks noGrp="1"/>
          </p:cNvSpPr>
          <p:nvPr>
            <p:ph idx="1"/>
          </p:nvPr>
        </p:nvSpPr>
        <p:spPr>
          <a:xfrm>
            <a:off x="179512" y="1203598"/>
            <a:ext cx="8496944" cy="3312368"/>
          </a:xfrm>
        </p:spPr>
        <p:txBody>
          <a:bodyPr>
            <a:normAutofit fontScale="62500" lnSpcReduction="20000"/>
          </a:bodyPr>
          <a:lstStyle/>
          <a:p>
            <a:pPr marL="0" indent="0">
              <a:buNone/>
            </a:pPr>
            <a:r>
              <a:rPr lang="nb-NO" dirty="0"/>
              <a:t>Prosjektet er avhengig av en del andre ressurser for å kunne gjennomføres. Vi har mye erfaring med å gjennomføre prosjekter av denne typen og ser ingen store utfordringer med å stille følgende ressurser til rådighet. </a:t>
            </a:r>
          </a:p>
          <a:p>
            <a:pPr marL="0" indent="0">
              <a:buNone/>
            </a:pPr>
            <a:r>
              <a:rPr lang="nb-NO" dirty="0"/>
              <a:t>- Stor andel av frivillighet. Alle våre prosjekter formes av våre frivillige både i prosjektgruppen og på deltagersiden. </a:t>
            </a:r>
          </a:p>
          <a:p>
            <a:pPr marL="0" indent="0">
              <a:buNone/>
            </a:pPr>
            <a:r>
              <a:rPr lang="nb-NO" dirty="0"/>
              <a:t>- Egenandeler for deltagerne på samlingen. Økonomisk vil vi ha inntekter til prosjektet ved å ha en egenandel for deltagerne på samlingen. </a:t>
            </a:r>
          </a:p>
          <a:p>
            <a:pPr marL="0" indent="0">
              <a:buNone/>
            </a:pPr>
            <a:r>
              <a:rPr lang="nb-NO" dirty="0"/>
              <a:t>- Ansattressurser. For koordinering, hotellbestilling, håndtering av påmeldinger, økonomistyring og det praktiske rundt samlingen kommer vi til å bruke ansattressurser i NHFU. En eller to av våre ansatte vil ha det administrative ansvaret for prosjektet, i samarbeid med prosjektgruppen. </a:t>
            </a:r>
          </a:p>
          <a:p>
            <a:pPr marL="0" indent="0">
              <a:buNone/>
            </a:pPr>
            <a:r>
              <a:rPr lang="nb-NO" dirty="0"/>
              <a:t>- Kontorlokaler med utstyr. For gjennomføring av møter, utsending av materialet, nyhetsbrev, m.m. Vil vi benytte vårt kontorlokale i Oslo. </a:t>
            </a:r>
          </a:p>
          <a:p>
            <a:pPr marL="0" indent="0">
              <a:buNone/>
            </a:pPr>
            <a:endParaRPr lang="nb-NO" dirty="0"/>
          </a:p>
        </p:txBody>
      </p:sp>
    </p:spTree>
    <p:extLst>
      <p:ext uri="{BB962C8B-B14F-4D97-AF65-F5344CB8AC3E}">
        <p14:creationId xmlns:p14="http://schemas.microsoft.com/office/powerpoint/2010/main" val="197332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483518"/>
            <a:ext cx="8208912" cy="478386"/>
          </a:xfrm>
        </p:spPr>
        <p:txBody>
          <a:bodyPr>
            <a:normAutofit fontScale="90000"/>
          </a:bodyPr>
          <a:lstStyle/>
          <a:p>
            <a:r>
              <a:rPr lang="nb-NO" dirty="0" smtClean="0"/>
              <a:t>Steg 6: Budsjett</a:t>
            </a:r>
            <a:endParaRPr lang="nb-NO" dirty="0"/>
          </a:p>
        </p:txBody>
      </p:sp>
      <p:sp>
        <p:nvSpPr>
          <p:cNvPr id="4" name="Plassholder for innhold 3"/>
          <p:cNvSpPr>
            <a:spLocks noGrp="1"/>
          </p:cNvSpPr>
          <p:nvPr>
            <p:ph idx="1"/>
          </p:nvPr>
        </p:nvSpPr>
        <p:spPr>
          <a:xfrm>
            <a:off x="179512" y="1131590"/>
            <a:ext cx="8712968" cy="3384376"/>
          </a:xfrm>
        </p:spPr>
        <p:txBody>
          <a:bodyPr>
            <a:normAutofit fontScale="92500" lnSpcReduction="10000"/>
          </a:bodyPr>
          <a:lstStyle/>
          <a:p>
            <a:r>
              <a:rPr lang="nb-NO" dirty="0" smtClean="0"/>
              <a:t>Husk å regne både deltagere og eventuelle ledsagere/assistenter når du teller antall forventede deltagere. </a:t>
            </a:r>
          </a:p>
          <a:p>
            <a:r>
              <a:rPr lang="nb-NO" dirty="0" smtClean="0"/>
              <a:t>Lønnsmidler. </a:t>
            </a:r>
          </a:p>
          <a:p>
            <a:pPr lvl="1"/>
            <a:r>
              <a:rPr lang="nb-NO" dirty="0"/>
              <a:t>Gang din årslønn med </a:t>
            </a:r>
            <a:r>
              <a:rPr lang="nb-NO" dirty="0" smtClean="0"/>
              <a:t>stillingsprosent</a:t>
            </a:r>
            <a:r>
              <a:rPr lang="nb-NO" dirty="0"/>
              <a:t>, </a:t>
            </a:r>
            <a:r>
              <a:rPr lang="nb-NO" dirty="0" err="1"/>
              <a:t>f.eks</a:t>
            </a:r>
            <a:r>
              <a:rPr lang="nb-NO" dirty="0"/>
              <a:t> 50 prosent. Utregningen blir = </a:t>
            </a:r>
            <a:r>
              <a:rPr lang="nb-NO" dirty="0" smtClean="0"/>
              <a:t>400 </a:t>
            </a:r>
            <a:r>
              <a:rPr lang="nb-NO" dirty="0"/>
              <a:t>000 x</a:t>
            </a:r>
            <a:r>
              <a:rPr lang="nb-NO" dirty="0" smtClean="0"/>
              <a:t> </a:t>
            </a:r>
            <a:r>
              <a:rPr lang="nb-NO" dirty="0"/>
              <a:t>0,5. Så ganger du lønnen med 1,5 (arbeidsgiveravgift, feriepenger og pensjons- og forsikringskostnader). </a:t>
            </a:r>
            <a:endParaRPr lang="nb-NO" dirty="0" smtClean="0"/>
          </a:p>
          <a:p>
            <a:r>
              <a:rPr lang="nb-NO" dirty="0" smtClean="0"/>
              <a:t>Regnskap og revisjon. </a:t>
            </a:r>
          </a:p>
          <a:p>
            <a:pPr lvl="1"/>
            <a:endParaRPr lang="nb-NO" dirty="0" smtClean="0"/>
          </a:p>
          <a:p>
            <a:endParaRPr lang="nb-NO" dirty="0"/>
          </a:p>
        </p:txBody>
      </p:sp>
    </p:spTree>
    <p:extLst>
      <p:ext uri="{BB962C8B-B14F-4D97-AF65-F5344CB8AC3E}">
        <p14:creationId xmlns:p14="http://schemas.microsoft.com/office/powerpoint/2010/main" val="324262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2768478" y="0"/>
            <a:ext cx="3607044" cy="5143500"/>
          </a:xfrm>
          <a:prstGeom prst="rect">
            <a:avLst/>
          </a:prstGeom>
        </p:spPr>
      </p:pic>
    </p:spTree>
    <p:extLst>
      <p:ext uri="{BB962C8B-B14F-4D97-AF65-F5344CB8AC3E}">
        <p14:creationId xmlns:p14="http://schemas.microsoft.com/office/powerpoint/2010/main" val="212947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70078"/>
            <a:ext cx="8208912" cy="478386"/>
          </a:xfrm>
        </p:spPr>
        <p:txBody>
          <a:bodyPr>
            <a:normAutofit fontScale="90000"/>
          </a:bodyPr>
          <a:lstStyle/>
          <a:p>
            <a:r>
              <a:rPr lang="nb-NO" dirty="0" smtClean="0"/>
              <a:t>Steg 5: Søknadsskjemaet</a:t>
            </a:r>
            <a:endParaRPr lang="nb-NO" dirty="0"/>
          </a:p>
        </p:txBody>
      </p:sp>
      <p:sp>
        <p:nvSpPr>
          <p:cNvPr id="3" name="Plassholder for innhold 2"/>
          <p:cNvSpPr>
            <a:spLocks noGrp="1"/>
          </p:cNvSpPr>
          <p:nvPr>
            <p:ph idx="1"/>
          </p:nvPr>
        </p:nvSpPr>
        <p:spPr>
          <a:xfrm>
            <a:off x="12224" y="774014"/>
            <a:ext cx="8229600" cy="2430272"/>
          </a:xfrm>
        </p:spPr>
        <p:txBody>
          <a:bodyPr>
            <a:normAutofit/>
          </a:bodyPr>
          <a:lstStyle/>
          <a:p>
            <a:r>
              <a:rPr lang="nb-NO" dirty="0"/>
              <a:t>Se skjemaet her: </a:t>
            </a:r>
            <a:endParaRPr lang="nb-NO" dirty="0">
              <a:hlinkClick r:id="rId3"/>
            </a:endParaRPr>
          </a:p>
          <a:p>
            <a:pPr marL="0" indent="0">
              <a:buNone/>
            </a:pPr>
            <a:r>
              <a:rPr lang="nb-NO" dirty="0" smtClean="0">
                <a:hlinkClick r:id="rId3"/>
              </a:rPr>
              <a:t>https</a:t>
            </a:r>
            <a:r>
              <a:rPr lang="nb-NO" dirty="0">
                <a:hlinkClick r:id="rId3"/>
              </a:rPr>
              <a:t>://damnett.no/internal/#</a:t>
            </a:r>
            <a:r>
              <a:rPr lang="nb-NO" dirty="0" smtClean="0">
                <a:hlinkClick r:id="rId3"/>
              </a:rPr>
              <a:t>login</a:t>
            </a:r>
            <a:r>
              <a:rPr lang="nb-NO" dirty="0" smtClean="0"/>
              <a:t> </a:t>
            </a:r>
          </a:p>
          <a:p>
            <a:r>
              <a:rPr lang="nb-NO" dirty="0" smtClean="0"/>
              <a:t>Brukerveiledning her:</a:t>
            </a:r>
          </a:p>
          <a:p>
            <a:pPr marL="0" indent="0">
              <a:buNone/>
            </a:pPr>
            <a:r>
              <a:rPr lang="nb-NO" dirty="0" smtClean="0">
                <a:hlinkClick r:id="rId4"/>
              </a:rPr>
              <a:t>https</a:t>
            </a:r>
            <a:r>
              <a:rPr lang="nb-NO" dirty="0">
                <a:hlinkClick r:id="rId4"/>
              </a:rPr>
              <a:t>://www.dam.no/brukerveiledning-helse/</a:t>
            </a:r>
            <a:endParaRPr lang="nb-NO" dirty="0"/>
          </a:p>
        </p:txBody>
      </p:sp>
      <p:pic>
        <p:nvPicPr>
          <p:cNvPr id="4" name="Bilde 3"/>
          <p:cNvPicPr>
            <a:picLocks noChangeAspect="1"/>
          </p:cNvPicPr>
          <p:nvPr/>
        </p:nvPicPr>
        <p:blipFill>
          <a:blip r:embed="rId5"/>
          <a:stretch>
            <a:fillRect/>
          </a:stretch>
        </p:blipFill>
        <p:spPr>
          <a:xfrm>
            <a:off x="4427984" y="2831203"/>
            <a:ext cx="4467225" cy="2314575"/>
          </a:xfrm>
          <a:prstGeom prst="rect">
            <a:avLst/>
          </a:prstGeom>
        </p:spPr>
      </p:pic>
    </p:spTree>
    <p:extLst>
      <p:ext uri="{BB962C8B-B14F-4D97-AF65-F5344CB8AC3E}">
        <p14:creationId xmlns:p14="http://schemas.microsoft.com/office/powerpoint/2010/main" val="66872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Steg 7: Se over og siste tips</a:t>
            </a:r>
            <a:endParaRPr lang="nb-NO" dirty="0"/>
          </a:p>
        </p:txBody>
      </p:sp>
      <p:sp>
        <p:nvSpPr>
          <p:cNvPr id="3" name="Plassholder for innhold 2"/>
          <p:cNvSpPr>
            <a:spLocks noGrp="1"/>
          </p:cNvSpPr>
          <p:nvPr>
            <p:ph idx="1"/>
          </p:nvPr>
        </p:nvSpPr>
        <p:spPr/>
        <p:txBody>
          <a:bodyPr>
            <a:normAutofit fontScale="85000" lnSpcReduction="20000"/>
          </a:bodyPr>
          <a:lstStyle/>
          <a:p>
            <a:r>
              <a:rPr lang="nb-NO" dirty="0" smtClean="0"/>
              <a:t>Få alltid noen til å lese over.</a:t>
            </a:r>
          </a:p>
          <a:p>
            <a:r>
              <a:rPr lang="nb-NO" dirty="0" smtClean="0"/>
              <a:t>Ikke skriv for mye.</a:t>
            </a:r>
          </a:p>
          <a:p>
            <a:r>
              <a:rPr lang="nb-NO" dirty="0" smtClean="0"/>
              <a:t>Ikke vær redd for å herme etter gode formuleringer. </a:t>
            </a:r>
          </a:p>
          <a:p>
            <a:r>
              <a:rPr lang="nb-NO" dirty="0" smtClean="0"/>
              <a:t>Se på hva utlysningen definerer som prioriterte områder.</a:t>
            </a:r>
          </a:p>
          <a:p>
            <a:r>
              <a:rPr lang="nb-NO" dirty="0" smtClean="0"/>
              <a:t>Ha et realistisk budsjett.</a:t>
            </a:r>
          </a:p>
          <a:p>
            <a:r>
              <a:rPr lang="nb-NO" dirty="0" smtClean="0"/>
              <a:t>Ikke mist motet om du ikke får innvilget søknad.</a:t>
            </a:r>
            <a:endParaRPr lang="nb-NO" dirty="0"/>
          </a:p>
        </p:txBody>
      </p:sp>
    </p:spTree>
    <p:extLst>
      <p:ext uri="{BB962C8B-B14F-4D97-AF65-F5344CB8AC3E}">
        <p14:creationId xmlns:p14="http://schemas.microsoft.com/office/powerpoint/2010/main" val="7927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1" y="555526"/>
            <a:ext cx="8208912" cy="478386"/>
          </a:xfrm>
        </p:spPr>
        <p:txBody>
          <a:bodyPr>
            <a:noAutofit/>
          </a:bodyPr>
          <a:lstStyle/>
          <a:p>
            <a:r>
              <a:rPr lang="nb-NO" sz="5400" dirty="0" smtClean="0"/>
              <a:t>Velkommen</a:t>
            </a:r>
            <a:endParaRPr lang="nb-NO" sz="5400" dirty="0"/>
          </a:p>
        </p:txBody>
      </p:sp>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9579" y="1491630"/>
            <a:ext cx="5988775" cy="3132879"/>
          </a:xfrm>
        </p:spPr>
      </p:pic>
    </p:spTree>
    <p:extLst>
      <p:ext uri="{BB962C8B-B14F-4D97-AF65-F5344CB8AC3E}">
        <p14:creationId xmlns:p14="http://schemas.microsoft.com/office/powerpoint/2010/main" val="26772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Steg 8: Rapportering</a:t>
            </a:r>
            <a:endParaRPr lang="nb-NO" dirty="0"/>
          </a:p>
        </p:txBody>
      </p:sp>
      <p:sp>
        <p:nvSpPr>
          <p:cNvPr id="3" name="Plassholder for innhold 2"/>
          <p:cNvSpPr>
            <a:spLocks noGrp="1"/>
          </p:cNvSpPr>
          <p:nvPr>
            <p:ph idx="1"/>
          </p:nvPr>
        </p:nvSpPr>
        <p:spPr/>
        <p:txBody>
          <a:bodyPr/>
          <a:lstStyle/>
          <a:p>
            <a:r>
              <a:rPr lang="nb-NO" dirty="0">
                <a:hlinkClick r:id="rId3"/>
              </a:rPr>
              <a:t>https://www.dam.no/sluttrapport/</a:t>
            </a:r>
            <a:endParaRPr lang="nb-NO" dirty="0"/>
          </a:p>
        </p:txBody>
      </p:sp>
    </p:spTree>
    <p:extLst>
      <p:ext uri="{BB962C8B-B14F-4D97-AF65-F5344CB8AC3E}">
        <p14:creationId xmlns:p14="http://schemas.microsoft.com/office/powerpoint/2010/main" val="204324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0200" y="555526"/>
            <a:ext cx="8208912" cy="478386"/>
          </a:xfrm>
        </p:spPr>
        <p:txBody>
          <a:bodyPr>
            <a:normAutofit fontScale="90000"/>
          </a:bodyPr>
          <a:lstStyle/>
          <a:p>
            <a:r>
              <a:rPr lang="nb-NO" dirty="0" smtClean="0"/>
              <a:t>Stiftelsen DAM :</a:t>
            </a:r>
            <a:br>
              <a:rPr lang="nb-NO" dirty="0" smtClean="0"/>
            </a:br>
            <a:r>
              <a:rPr lang="nb-NO" dirty="0" smtClean="0"/>
              <a:t>klar, ferdig, gå!</a:t>
            </a:r>
            <a:endParaRPr lang="nb-NO" dirty="0"/>
          </a:p>
        </p:txBody>
      </p:sp>
      <p:sp>
        <p:nvSpPr>
          <p:cNvPr id="3" name="Plassholder for innhold 2"/>
          <p:cNvSpPr>
            <a:spLocks noGrp="1"/>
          </p:cNvSpPr>
          <p:nvPr>
            <p:ph idx="1"/>
          </p:nvPr>
        </p:nvSpPr>
        <p:spPr>
          <a:xfrm>
            <a:off x="179512" y="1995686"/>
            <a:ext cx="8496944" cy="2592288"/>
          </a:xfrm>
        </p:spPr>
        <p:txBody>
          <a:bodyPr>
            <a:normAutofit/>
          </a:bodyPr>
          <a:lstStyle/>
          <a:p>
            <a:pPr marL="0" indent="0" algn="ctr">
              <a:buNone/>
            </a:pPr>
            <a:r>
              <a:rPr lang="nb-NO" sz="2400" dirty="0" smtClean="0">
                <a:solidFill>
                  <a:srgbClr val="002060"/>
                </a:solidFill>
              </a:rPr>
              <a:t>For spørsmål eller veiledning kan du ta kontakt med Linda Åsheim</a:t>
            </a:r>
          </a:p>
          <a:p>
            <a:pPr marL="0" indent="0" algn="ctr">
              <a:buNone/>
            </a:pPr>
            <a:r>
              <a:rPr lang="nb-NO" sz="2400" dirty="0" smtClean="0">
                <a:solidFill>
                  <a:srgbClr val="002060"/>
                </a:solidFill>
              </a:rPr>
              <a:t>948 33 015</a:t>
            </a:r>
            <a:r>
              <a:rPr lang="nb-NO" sz="2400" dirty="0">
                <a:solidFill>
                  <a:srgbClr val="002060"/>
                </a:solidFill>
              </a:rPr>
              <a:t> </a:t>
            </a:r>
            <a:endParaRPr lang="nb-NO" sz="2400" dirty="0" smtClean="0">
              <a:solidFill>
                <a:srgbClr val="002060"/>
              </a:solidFill>
            </a:endParaRPr>
          </a:p>
          <a:p>
            <a:pPr marL="0" indent="0" algn="ctr">
              <a:buNone/>
            </a:pPr>
            <a:r>
              <a:rPr lang="nb-NO" sz="2400" dirty="0" smtClean="0">
                <a:solidFill>
                  <a:srgbClr val="002060"/>
                </a:solidFill>
                <a:hlinkClick r:id="rId3"/>
              </a:rPr>
              <a:t>linda.asheim@nhf.no</a:t>
            </a:r>
            <a:endParaRPr lang="nb-NO" sz="2400" dirty="0" smtClean="0">
              <a:solidFill>
                <a:srgbClr val="002060"/>
              </a:solidFill>
            </a:endParaRPr>
          </a:p>
          <a:p>
            <a:pPr marL="0" indent="0" algn="ctr">
              <a:buNone/>
            </a:pPr>
            <a:endParaRPr lang="nb-NO" sz="2400" dirty="0" smtClean="0">
              <a:solidFill>
                <a:srgbClr val="002060"/>
              </a:solidFill>
            </a:endParaRPr>
          </a:p>
          <a:p>
            <a:pPr marL="0" indent="0" algn="ctr">
              <a:buNone/>
            </a:pPr>
            <a:r>
              <a:rPr lang="nb-NO" sz="3200" dirty="0" smtClean="0">
                <a:solidFill>
                  <a:srgbClr val="002060"/>
                </a:solidFill>
              </a:rPr>
              <a:t>Lykke til!</a:t>
            </a:r>
          </a:p>
          <a:p>
            <a:pPr marL="0" indent="0">
              <a:buNone/>
            </a:pPr>
            <a:endParaRPr lang="nb-NO" dirty="0" smtClean="0">
              <a:solidFill>
                <a:srgbClr val="002060"/>
              </a:solidFill>
            </a:endParaRPr>
          </a:p>
        </p:txBody>
      </p:sp>
    </p:spTree>
    <p:extLst>
      <p:ext uri="{BB962C8B-B14F-4D97-AF65-F5344CB8AC3E}">
        <p14:creationId xmlns:p14="http://schemas.microsoft.com/office/powerpoint/2010/main" val="372814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555526"/>
            <a:ext cx="3528392" cy="478386"/>
          </a:xfrm>
        </p:spPr>
        <p:txBody>
          <a:bodyPr>
            <a:normAutofit fontScale="90000"/>
          </a:bodyPr>
          <a:lstStyle/>
          <a:p>
            <a:r>
              <a:rPr lang="nb-NO" dirty="0" smtClean="0"/>
              <a:t>Agenda</a:t>
            </a:r>
            <a:endParaRPr lang="nb-NO" dirty="0"/>
          </a:p>
        </p:txBody>
      </p:sp>
      <p:sp>
        <p:nvSpPr>
          <p:cNvPr id="3" name="Plassholder for innhold 2"/>
          <p:cNvSpPr>
            <a:spLocks noGrp="1"/>
          </p:cNvSpPr>
          <p:nvPr>
            <p:ph idx="1"/>
          </p:nvPr>
        </p:nvSpPr>
        <p:spPr>
          <a:xfrm>
            <a:off x="179512" y="1203598"/>
            <a:ext cx="3744416" cy="3096346"/>
          </a:xfrm>
        </p:spPr>
        <p:txBody>
          <a:bodyPr>
            <a:normAutofit fontScale="85000" lnSpcReduction="20000"/>
          </a:bodyPr>
          <a:lstStyle/>
          <a:p>
            <a:r>
              <a:rPr lang="nb-NO" dirty="0"/>
              <a:t>8</a:t>
            </a:r>
            <a:r>
              <a:rPr lang="nb-NO" dirty="0" smtClean="0"/>
              <a:t> steg – fra idé til rapportering. </a:t>
            </a:r>
          </a:p>
          <a:p>
            <a:r>
              <a:rPr lang="nb-NO" dirty="0" smtClean="0"/>
              <a:t>Underveis bruker vi  Stiftelsen </a:t>
            </a:r>
            <a:r>
              <a:rPr lang="nb-NO" dirty="0"/>
              <a:t>DAMs </a:t>
            </a:r>
            <a:r>
              <a:rPr lang="nb-NO" dirty="0" smtClean="0"/>
              <a:t>«</a:t>
            </a:r>
            <a:r>
              <a:rPr lang="nb-NO" dirty="0"/>
              <a:t>Ordinær Helse</a:t>
            </a:r>
            <a:r>
              <a:rPr lang="nb-NO" dirty="0" smtClean="0"/>
              <a:t>» som eksempel. </a:t>
            </a:r>
          </a:p>
          <a:p>
            <a:r>
              <a:rPr lang="nb-NO" dirty="0" smtClean="0"/>
              <a:t>Presentasjon av </a:t>
            </a:r>
            <a:r>
              <a:rPr lang="nb-NO" dirty="0"/>
              <a:t>aktuelle søknadsinstanser og -stiftelser</a:t>
            </a:r>
            <a:r>
              <a:rPr lang="nb-NO" dirty="0" smtClean="0"/>
              <a:t>.</a:t>
            </a:r>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51470"/>
            <a:ext cx="5143500" cy="5143500"/>
          </a:xfrm>
          <a:prstGeom prst="rect">
            <a:avLst/>
          </a:prstGeom>
        </p:spPr>
      </p:pic>
    </p:spTree>
    <p:extLst>
      <p:ext uri="{BB962C8B-B14F-4D97-AF65-F5344CB8AC3E}">
        <p14:creationId xmlns:p14="http://schemas.microsoft.com/office/powerpoint/2010/main" val="74534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707654"/>
            <a:ext cx="8208912" cy="478386"/>
          </a:xfrm>
        </p:spPr>
        <p:txBody>
          <a:bodyPr>
            <a:normAutofit fontScale="90000"/>
          </a:bodyPr>
          <a:lstStyle/>
          <a:p>
            <a:r>
              <a:rPr lang="nb-NO" dirty="0" smtClean="0"/>
              <a:t>Hva er et prosjekt?</a:t>
            </a:r>
            <a:endParaRPr lang="nb-NO" dirty="0"/>
          </a:p>
        </p:txBody>
      </p:sp>
    </p:spTree>
    <p:extLst>
      <p:ext uri="{BB962C8B-B14F-4D97-AF65-F5344CB8AC3E}">
        <p14:creationId xmlns:p14="http://schemas.microsoft.com/office/powerpoint/2010/main" val="36639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Steg 1: Fra idé til prosjekt</a:t>
            </a:r>
            <a:endParaRPr lang="nb-NO" dirty="0"/>
          </a:p>
        </p:txBody>
      </p:sp>
      <p:sp>
        <p:nvSpPr>
          <p:cNvPr id="3" name="Plassholder for innhold 2"/>
          <p:cNvSpPr>
            <a:spLocks noGrp="1"/>
          </p:cNvSpPr>
          <p:nvPr>
            <p:ph idx="1"/>
          </p:nvPr>
        </p:nvSpPr>
        <p:spPr/>
        <p:txBody>
          <a:bodyPr>
            <a:normAutofit/>
          </a:bodyPr>
          <a:lstStyle/>
          <a:p>
            <a:r>
              <a:rPr lang="nb-NO" dirty="0" smtClean="0"/>
              <a:t>Avdekke et behov, se en mulighet eller komme på en god idé. </a:t>
            </a:r>
          </a:p>
          <a:p>
            <a:r>
              <a:rPr lang="nb-NO" dirty="0" smtClean="0"/>
              <a:t>Nesten alt vi gjør kan være et prosjekt. </a:t>
            </a:r>
            <a:endParaRPr lang="nb-NO" dirty="0"/>
          </a:p>
        </p:txBody>
      </p:sp>
    </p:spTree>
    <p:extLst>
      <p:ext uri="{BB962C8B-B14F-4D97-AF65-F5344CB8AC3E}">
        <p14:creationId xmlns:p14="http://schemas.microsoft.com/office/powerpoint/2010/main" val="69654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Steg 2: Søknaden – det praktiske</a:t>
            </a:r>
            <a:endParaRPr lang="nb-NO" dirty="0"/>
          </a:p>
        </p:txBody>
      </p:sp>
      <p:sp>
        <p:nvSpPr>
          <p:cNvPr id="3" name="Plassholder for innhold 2"/>
          <p:cNvSpPr>
            <a:spLocks noGrp="1"/>
          </p:cNvSpPr>
          <p:nvPr>
            <p:ph idx="1"/>
          </p:nvPr>
        </p:nvSpPr>
        <p:spPr/>
        <p:txBody>
          <a:bodyPr>
            <a:normAutofit fontScale="70000" lnSpcReduction="20000"/>
          </a:bodyPr>
          <a:lstStyle/>
          <a:p>
            <a:r>
              <a:rPr lang="nb-NO" dirty="0" smtClean="0"/>
              <a:t>Hvor skal jeg søke? </a:t>
            </a:r>
          </a:p>
          <a:p>
            <a:r>
              <a:rPr lang="nb-NO" dirty="0" smtClean="0"/>
              <a:t>Hva er fristen?</a:t>
            </a:r>
          </a:p>
          <a:p>
            <a:r>
              <a:rPr lang="nb-NO" dirty="0" smtClean="0"/>
              <a:t>Retningslinjer og utlysning</a:t>
            </a:r>
          </a:p>
          <a:p>
            <a:pPr lvl="1"/>
            <a:r>
              <a:rPr lang="nb-NO" dirty="0" smtClean="0"/>
              <a:t>Kan jeg søke?</a:t>
            </a:r>
          </a:p>
          <a:p>
            <a:pPr lvl="1"/>
            <a:r>
              <a:rPr lang="nb-NO" dirty="0" smtClean="0"/>
              <a:t>Oppfyller prosjektet kriteriene?</a:t>
            </a:r>
          </a:p>
          <a:p>
            <a:r>
              <a:rPr lang="nb-NO" dirty="0" smtClean="0"/>
              <a:t>Opprette bruker eller få tilgang</a:t>
            </a:r>
          </a:p>
          <a:p>
            <a:r>
              <a:rPr lang="nb-NO" dirty="0" smtClean="0"/>
              <a:t>Trenger jeg noe informasjon fra andre</a:t>
            </a:r>
          </a:p>
          <a:p>
            <a:pPr lvl="1"/>
            <a:r>
              <a:rPr lang="nb-NO" dirty="0" smtClean="0"/>
              <a:t>F.eks. medlemstall, hjelp med budsjett, samarbeidspartnere</a:t>
            </a:r>
          </a:p>
        </p:txBody>
      </p:sp>
    </p:spTree>
    <p:extLst>
      <p:ext uri="{BB962C8B-B14F-4D97-AF65-F5344CB8AC3E}">
        <p14:creationId xmlns:p14="http://schemas.microsoft.com/office/powerpoint/2010/main" val="330113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Tilskuddsgivere</a:t>
            </a:r>
            <a:endParaRPr lang="nb-NO" dirty="0"/>
          </a:p>
        </p:txBody>
      </p:sp>
      <p:pic>
        <p:nvPicPr>
          <p:cNvPr id="4" name="Bilde 3"/>
          <p:cNvPicPr>
            <a:picLocks noChangeAspect="1"/>
          </p:cNvPicPr>
          <p:nvPr/>
        </p:nvPicPr>
        <p:blipFill>
          <a:blip r:embed="rId3"/>
          <a:stretch>
            <a:fillRect/>
          </a:stretch>
        </p:blipFill>
        <p:spPr>
          <a:xfrm>
            <a:off x="6724111" y="1337777"/>
            <a:ext cx="1139754" cy="1135955"/>
          </a:xfrm>
          <a:prstGeom prst="rect">
            <a:avLst/>
          </a:prstGeom>
        </p:spPr>
      </p:pic>
      <p:pic>
        <p:nvPicPr>
          <p:cNvPr id="5" name="Bilde 4"/>
          <p:cNvPicPr>
            <a:picLocks noChangeAspect="1"/>
          </p:cNvPicPr>
          <p:nvPr/>
        </p:nvPicPr>
        <p:blipFill>
          <a:blip r:embed="rId4"/>
          <a:stretch>
            <a:fillRect/>
          </a:stretch>
        </p:blipFill>
        <p:spPr>
          <a:xfrm>
            <a:off x="5607079" y="2726863"/>
            <a:ext cx="1665427" cy="647666"/>
          </a:xfrm>
          <a:prstGeom prst="rect">
            <a:avLst/>
          </a:prstGeom>
        </p:spPr>
      </p:pic>
      <p:pic>
        <p:nvPicPr>
          <p:cNvPr id="6" name="Bilde 5"/>
          <p:cNvPicPr>
            <a:picLocks noChangeAspect="1"/>
          </p:cNvPicPr>
          <p:nvPr/>
        </p:nvPicPr>
        <p:blipFill>
          <a:blip r:embed="rId5"/>
          <a:stretch>
            <a:fillRect/>
          </a:stretch>
        </p:blipFill>
        <p:spPr>
          <a:xfrm>
            <a:off x="2549090" y="3091629"/>
            <a:ext cx="728220" cy="853058"/>
          </a:xfrm>
          <a:prstGeom prst="rect">
            <a:avLst/>
          </a:prstGeom>
        </p:spPr>
      </p:pic>
      <p:pic>
        <p:nvPicPr>
          <p:cNvPr id="7" name="Bilde 6"/>
          <p:cNvPicPr>
            <a:picLocks noChangeAspect="1"/>
          </p:cNvPicPr>
          <p:nvPr/>
        </p:nvPicPr>
        <p:blipFill>
          <a:blip r:embed="rId6"/>
          <a:stretch>
            <a:fillRect/>
          </a:stretch>
        </p:blipFill>
        <p:spPr>
          <a:xfrm>
            <a:off x="2549090" y="4011889"/>
            <a:ext cx="2225623" cy="893440"/>
          </a:xfrm>
          <a:prstGeom prst="rect">
            <a:avLst/>
          </a:prstGeom>
        </p:spPr>
      </p:pic>
      <p:pic>
        <p:nvPicPr>
          <p:cNvPr id="8" name="Bilde 7"/>
          <p:cNvPicPr>
            <a:picLocks noChangeAspect="1"/>
          </p:cNvPicPr>
          <p:nvPr/>
        </p:nvPicPr>
        <p:blipFill>
          <a:blip r:embed="rId7"/>
          <a:stretch>
            <a:fillRect/>
          </a:stretch>
        </p:blipFill>
        <p:spPr>
          <a:xfrm>
            <a:off x="3779912" y="2225180"/>
            <a:ext cx="2101267" cy="417747"/>
          </a:xfrm>
          <a:prstGeom prst="rect">
            <a:avLst/>
          </a:prstGeom>
        </p:spPr>
      </p:pic>
      <p:pic>
        <p:nvPicPr>
          <p:cNvPr id="9" name="Bilde 8"/>
          <p:cNvPicPr>
            <a:picLocks noChangeAspect="1"/>
          </p:cNvPicPr>
          <p:nvPr/>
        </p:nvPicPr>
        <p:blipFill>
          <a:blip r:embed="rId8"/>
          <a:stretch>
            <a:fillRect/>
          </a:stretch>
        </p:blipFill>
        <p:spPr>
          <a:xfrm>
            <a:off x="3746861" y="3418175"/>
            <a:ext cx="1967111" cy="346270"/>
          </a:xfrm>
          <a:prstGeom prst="rect">
            <a:avLst/>
          </a:prstGeom>
        </p:spPr>
      </p:pic>
      <p:pic>
        <p:nvPicPr>
          <p:cNvPr id="10" name="Bilde 9"/>
          <p:cNvPicPr>
            <a:picLocks noChangeAspect="1"/>
          </p:cNvPicPr>
          <p:nvPr/>
        </p:nvPicPr>
        <p:blipFill>
          <a:blip r:embed="rId9"/>
          <a:stretch>
            <a:fillRect/>
          </a:stretch>
        </p:blipFill>
        <p:spPr>
          <a:xfrm>
            <a:off x="7447338" y="2610004"/>
            <a:ext cx="1291779" cy="1120256"/>
          </a:xfrm>
          <a:prstGeom prst="rect">
            <a:avLst/>
          </a:prstGeom>
        </p:spPr>
      </p:pic>
      <p:pic>
        <p:nvPicPr>
          <p:cNvPr id="11" name="Bilde 10"/>
          <p:cNvPicPr>
            <a:picLocks noChangeAspect="1"/>
          </p:cNvPicPr>
          <p:nvPr/>
        </p:nvPicPr>
        <p:blipFill>
          <a:blip r:embed="rId10"/>
          <a:stretch>
            <a:fillRect/>
          </a:stretch>
        </p:blipFill>
        <p:spPr>
          <a:xfrm>
            <a:off x="7328263" y="3791134"/>
            <a:ext cx="1186270" cy="667475"/>
          </a:xfrm>
          <a:prstGeom prst="rect">
            <a:avLst/>
          </a:prstGeom>
        </p:spPr>
      </p:pic>
      <p:pic>
        <p:nvPicPr>
          <p:cNvPr id="12" name="Bilde 11"/>
          <p:cNvPicPr>
            <a:picLocks noChangeAspect="1"/>
          </p:cNvPicPr>
          <p:nvPr/>
        </p:nvPicPr>
        <p:blipFill>
          <a:blip r:embed="rId11"/>
          <a:stretch>
            <a:fillRect/>
          </a:stretch>
        </p:blipFill>
        <p:spPr>
          <a:xfrm>
            <a:off x="683568" y="3200798"/>
            <a:ext cx="1343025" cy="533400"/>
          </a:xfrm>
          <a:prstGeom prst="rect">
            <a:avLst/>
          </a:prstGeom>
        </p:spPr>
      </p:pic>
      <p:pic>
        <p:nvPicPr>
          <p:cNvPr id="13" name="Bilde 12"/>
          <p:cNvPicPr>
            <a:picLocks noChangeAspect="1"/>
          </p:cNvPicPr>
          <p:nvPr/>
        </p:nvPicPr>
        <p:blipFill>
          <a:blip r:embed="rId12"/>
          <a:stretch>
            <a:fillRect/>
          </a:stretch>
        </p:blipFill>
        <p:spPr>
          <a:xfrm>
            <a:off x="5169864" y="4261403"/>
            <a:ext cx="1763247" cy="394411"/>
          </a:xfrm>
          <a:prstGeom prst="rect">
            <a:avLst/>
          </a:prstGeom>
        </p:spPr>
      </p:pic>
      <p:pic>
        <p:nvPicPr>
          <p:cNvPr id="14" name="Bilde 13"/>
          <p:cNvPicPr>
            <a:picLocks noChangeAspect="1"/>
          </p:cNvPicPr>
          <p:nvPr/>
        </p:nvPicPr>
        <p:blipFill>
          <a:blip r:embed="rId13"/>
          <a:stretch>
            <a:fillRect/>
          </a:stretch>
        </p:blipFill>
        <p:spPr>
          <a:xfrm>
            <a:off x="291187" y="1510876"/>
            <a:ext cx="2895487" cy="1582292"/>
          </a:xfrm>
          <a:prstGeom prst="rect">
            <a:avLst/>
          </a:prstGeom>
        </p:spPr>
      </p:pic>
    </p:spTree>
    <p:extLst>
      <p:ext uri="{BB962C8B-B14F-4D97-AF65-F5344CB8AC3E}">
        <p14:creationId xmlns:p14="http://schemas.microsoft.com/office/powerpoint/2010/main" val="409282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Steg 3: Søknaden - rammer</a:t>
            </a:r>
            <a:endParaRPr lang="nb-NO" dirty="0"/>
          </a:p>
        </p:txBody>
      </p:sp>
      <p:sp>
        <p:nvSpPr>
          <p:cNvPr id="3" name="Plassholder for innhold 2"/>
          <p:cNvSpPr>
            <a:spLocks noGrp="1"/>
          </p:cNvSpPr>
          <p:nvPr>
            <p:ph idx="1"/>
          </p:nvPr>
        </p:nvSpPr>
        <p:spPr/>
        <p:txBody>
          <a:bodyPr>
            <a:normAutofit/>
          </a:bodyPr>
          <a:lstStyle/>
          <a:p>
            <a:r>
              <a:rPr lang="nb-NO" dirty="0" smtClean="0"/>
              <a:t>Prosjekttittel</a:t>
            </a:r>
          </a:p>
          <a:p>
            <a:r>
              <a:rPr lang="nb-NO" dirty="0" smtClean="0"/>
              <a:t>Prosjektlengde</a:t>
            </a:r>
          </a:p>
          <a:p>
            <a:r>
              <a:rPr lang="nb-NO" dirty="0" smtClean="0"/>
              <a:t>Mål</a:t>
            </a:r>
          </a:p>
          <a:p>
            <a:r>
              <a:rPr lang="nb-NO" dirty="0" smtClean="0"/>
              <a:t>Målgruppe</a:t>
            </a:r>
          </a:p>
          <a:p>
            <a:endParaRPr lang="nb-NO" dirty="0"/>
          </a:p>
        </p:txBody>
      </p:sp>
    </p:spTree>
    <p:extLst>
      <p:ext uri="{BB962C8B-B14F-4D97-AF65-F5344CB8AC3E}">
        <p14:creationId xmlns:p14="http://schemas.microsoft.com/office/powerpoint/2010/main" val="276175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Steg 4: Prosjektbeskrivelsen</a:t>
            </a:r>
            <a:endParaRPr lang="nb-NO" dirty="0"/>
          </a:p>
        </p:txBody>
      </p:sp>
      <p:sp>
        <p:nvSpPr>
          <p:cNvPr id="3" name="Plassholder for innhold 2"/>
          <p:cNvSpPr>
            <a:spLocks noGrp="1"/>
          </p:cNvSpPr>
          <p:nvPr>
            <p:ph idx="1"/>
          </p:nvPr>
        </p:nvSpPr>
        <p:spPr>
          <a:xfrm>
            <a:off x="323528" y="1563638"/>
            <a:ext cx="8229600" cy="3024336"/>
          </a:xfrm>
        </p:spPr>
        <p:txBody>
          <a:bodyPr>
            <a:normAutofit fontScale="77500" lnSpcReduction="20000"/>
          </a:bodyPr>
          <a:lstStyle/>
          <a:p>
            <a:r>
              <a:rPr lang="nb-NO" dirty="0" smtClean="0"/>
              <a:t>Bakgrunn og mål</a:t>
            </a:r>
            <a:endParaRPr lang="nb-NO" dirty="0" smtClean="0"/>
          </a:p>
          <a:p>
            <a:r>
              <a:rPr lang="nb-NO" dirty="0" smtClean="0"/>
              <a:t>Tiltaket </a:t>
            </a:r>
          </a:p>
          <a:p>
            <a:r>
              <a:rPr lang="nb-NO" dirty="0" smtClean="0"/>
              <a:t>Måloppnåelse </a:t>
            </a:r>
          </a:p>
          <a:p>
            <a:r>
              <a:rPr lang="nb-NO" dirty="0" smtClean="0"/>
              <a:t>Hvordan skal vi nå ut til målgruppen?</a:t>
            </a:r>
          </a:p>
          <a:p>
            <a:r>
              <a:rPr lang="nb-NO" dirty="0" smtClean="0"/>
              <a:t>Ikke vær redd for å skryte av egen kompetanse eller å vektlegge vår egen sak. </a:t>
            </a:r>
          </a:p>
          <a:p>
            <a:pPr lvl="1"/>
            <a:r>
              <a:rPr lang="nb-NO" dirty="0" smtClean="0"/>
              <a:t>«Vi </a:t>
            </a:r>
            <a:r>
              <a:rPr lang="nb-NO" dirty="0"/>
              <a:t>vurderer at vi har gode forutsetninger for å lykkes med gjennomføringen av dette prosjektet. Vi har gode erfaringer med både det å arrangere kurs og konferanser, samt det å jobbe samfunnsrettet ved å spre kunnskap og jobbe for å endre </a:t>
            </a:r>
            <a:r>
              <a:rPr lang="nb-NO" dirty="0" smtClean="0"/>
              <a:t>holdninger». </a:t>
            </a:r>
            <a:endParaRPr lang="nb-NO" dirty="0"/>
          </a:p>
        </p:txBody>
      </p:sp>
    </p:spTree>
    <p:extLst>
      <p:ext uri="{BB962C8B-B14F-4D97-AF65-F5344CB8AC3E}">
        <p14:creationId xmlns:p14="http://schemas.microsoft.com/office/powerpoint/2010/main" val="4035117737"/>
      </p:ext>
    </p:extLst>
  </p:cSld>
  <p:clrMapOvr>
    <a:masterClrMapping/>
  </p:clrMapOvr>
</p:sld>
</file>

<file path=ppt/theme/theme1.xml><?xml version="1.0" encoding="utf-8"?>
<a:theme xmlns:a="http://schemas.openxmlformats.org/drawingml/2006/main" name="FARGE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RT-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TEN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715091AB7F1FB47AF3F3DA9021B8817" ma:contentTypeVersion="0" ma:contentTypeDescription="Opprett et nytt dokument." ma:contentTypeScope="" ma:versionID="4ec138c833a13f337ac753010c0a7142">
  <xsd:schema xmlns:xsd="http://www.w3.org/2001/XMLSchema" xmlns:p="http://schemas.microsoft.com/office/2006/metadata/properties" targetNamespace="http://schemas.microsoft.com/office/2006/metadata/properties" ma:root="true" ma:fieldsID="ebed2e9da880fd1116f4cada8ffe3c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ma:readOnly="tru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6967C-9A59-4FFD-9184-607C02F65665}">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49F6D0AE-B600-4850-AC72-64C9CB75F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DC1A111-7B42-4237-B07B-158A9A4C0C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PowerPointmal_Handikapforbundet</Template>
  <TotalTime>699</TotalTime>
  <Words>2085</Words>
  <Application>Microsoft Office PowerPoint</Application>
  <PresentationFormat>Skjermfremvisning (16:9)</PresentationFormat>
  <Paragraphs>167</Paragraphs>
  <Slides>21</Slides>
  <Notes>21</Notes>
  <HiddenSlides>0</HiddenSlides>
  <MMClips>0</MMClips>
  <ScaleCrop>false</ScaleCrop>
  <HeadingPairs>
    <vt:vector size="6" baseType="variant">
      <vt:variant>
        <vt:lpstr>Brukte skrifter</vt:lpstr>
      </vt:variant>
      <vt:variant>
        <vt:i4>2</vt:i4>
      </vt:variant>
      <vt:variant>
        <vt:lpstr>Tema</vt:lpstr>
      </vt:variant>
      <vt:variant>
        <vt:i4>3</vt:i4>
      </vt:variant>
      <vt:variant>
        <vt:lpstr>Lysbildetitler</vt:lpstr>
      </vt:variant>
      <vt:variant>
        <vt:i4>21</vt:i4>
      </vt:variant>
    </vt:vector>
  </HeadingPairs>
  <TitlesOfParts>
    <vt:vector size="26" baseType="lpstr">
      <vt:lpstr>Arial</vt:lpstr>
      <vt:lpstr>Calibri</vt:lpstr>
      <vt:lpstr>FARGELOGO</vt:lpstr>
      <vt:lpstr>SORT-LOGO</vt:lpstr>
      <vt:lpstr>UTEN_logo</vt:lpstr>
      <vt:lpstr>Webinar om prosjektsøknader!   Del II: større søknader</vt:lpstr>
      <vt:lpstr>Velkommen</vt:lpstr>
      <vt:lpstr>Agenda</vt:lpstr>
      <vt:lpstr>Hva er et prosjekt?</vt:lpstr>
      <vt:lpstr>Steg 1: Fra idé til prosjekt</vt:lpstr>
      <vt:lpstr>Steg 2: Søknaden – det praktiske</vt:lpstr>
      <vt:lpstr>Tilskuddsgivere</vt:lpstr>
      <vt:lpstr>Steg 3: Søknaden - rammer</vt:lpstr>
      <vt:lpstr>Steg 4: Prosjektbeskrivelsen</vt:lpstr>
      <vt:lpstr>Disposisjon</vt:lpstr>
      <vt:lpstr>Eksempel på fremdriftsplan</vt:lpstr>
      <vt:lpstr>Prosjektbeskrivelsen</vt:lpstr>
      <vt:lpstr>Eksempel: 4.1 Etiske vurderinger og personvernhensyn   </vt:lpstr>
      <vt:lpstr>Eksempel: 4.2 Frivillighet og 4.3 Brukermedvirkning</vt:lpstr>
      <vt:lpstr>Eksempel: 4.4 Tilleggsfinansiering og andre ressurser</vt:lpstr>
      <vt:lpstr>Steg 6: Budsjett</vt:lpstr>
      <vt:lpstr>PowerPoint-presentasjon</vt:lpstr>
      <vt:lpstr>Steg 5: Søknadsskjemaet</vt:lpstr>
      <vt:lpstr>Steg 7: Se over og siste tips</vt:lpstr>
      <vt:lpstr>Steg 8: Rapportering</vt:lpstr>
      <vt:lpstr>Stiftelsen DAM : klar, ferdig, gå!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om større søknader!</dc:title>
  <dc:creator>Gyda Nullmeyer</dc:creator>
  <cp:lastModifiedBy>Gyda Nullmeyer</cp:lastModifiedBy>
  <cp:revision>35</cp:revision>
  <dcterms:created xsi:type="dcterms:W3CDTF">2020-04-15T10:06:47Z</dcterms:created>
  <dcterms:modified xsi:type="dcterms:W3CDTF">2020-04-23T12:57:48Z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0x0101003715091AB7F1FB47AF3F3DA9021B8817</vt:lpwstr>
  </property>
</Properties>
</file>